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4"/>
  </p:notesMasterIdLst>
  <p:sldIdLst>
    <p:sldId id="343" r:id="rId2"/>
    <p:sldId id="352"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48" r:id="rId18"/>
    <p:sldId id="276" r:id="rId19"/>
    <p:sldId id="277" r:id="rId20"/>
    <p:sldId id="278" r:id="rId21"/>
    <p:sldId id="279" r:id="rId22"/>
    <p:sldId id="280" r:id="rId23"/>
    <p:sldId id="281" r:id="rId24"/>
    <p:sldId id="282" r:id="rId25"/>
    <p:sldId id="283" r:id="rId26"/>
    <p:sldId id="284" r:id="rId27"/>
    <p:sldId id="285" r:id="rId28"/>
    <p:sldId id="286" r:id="rId29"/>
    <p:sldId id="288" r:id="rId30"/>
    <p:sldId id="289" r:id="rId31"/>
    <p:sldId id="290" r:id="rId32"/>
    <p:sldId id="291" r:id="rId33"/>
    <p:sldId id="292" r:id="rId34"/>
    <p:sldId id="293" r:id="rId35"/>
    <p:sldId id="294" r:id="rId36"/>
    <p:sldId id="295" r:id="rId37"/>
    <p:sldId id="296" r:id="rId38"/>
    <p:sldId id="297"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44" r:id="rId53"/>
    <p:sldId id="351" r:id="rId54"/>
    <p:sldId id="347" r:id="rId55"/>
    <p:sldId id="314" r:id="rId56"/>
    <p:sldId id="315" r:id="rId57"/>
    <p:sldId id="316" r:id="rId58"/>
    <p:sldId id="317" r:id="rId59"/>
    <p:sldId id="318" r:id="rId60"/>
    <p:sldId id="319" r:id="rId61"/>
    <p:sldId id="320" r:id="rId62"/>
    <p:sldId id="321" r:id="rId63"/>
    <p:sldId id="324" r:id="rId64"/>
    <p:sldId id="325" r:id="rId65"/>
    <p:sldId id="326" r:id="rId66"/>
    <p:sldId id="327" r:id="rId67"/>
    <p:sldId id="328" r:id="rId68"/>
    <p:sldId id="329" r:id="rId69"/>
    <p:sldId id="330" r:id="rId70"/>
    <p:sldId id="331" r:id="rId71"/>
    <p:sldId id="332" r:id="rId72"/>
    <p:sldId id="333" r:id="rId73"/>
    <p:sldId id="334" r:id="rId74"/>
    <p:sldId id="335" r:id="rId75"/>
    <p:sldId id="336" r:id="rId76"/>
    <p:sldId id="337" r:id="rId77"/>
    <p:sldId id="338" r:id="rId78"/>
    <p:sldId id="339" r:id="rId79"/>
    <p:sldId id="340" r:id="rId80"/>
    <p:sldId id="341" r:id="rId81"/>
    <p:sldId id="342" r:id="rId82"/>
    <p:sldId id="349"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6770" autoAdjust="0"/>
  </p:normalViewPr>
  <p:slideViewPr>
    <p:cSldViewPr snapToGrid="0">
      <p:cViewPr varScale="1">
        <p:scale>
          <a:sx n="97" d="100"/>
          <a:sy n="97" d="100"/>
        </p:scale>
        <p:origin x="1398" y="90"/>
      </p:cViewPr>
      <p:guideLst>
        <p:guide orient="horz" pos="2160"/>
        <p:guide pos="2880"/>
      </p:guideLst>
    </p:cSldViewPr>
  </p:slideViewPr>
  <p:outlineViewPr>
    <p:cViewPr>
      <p:scale>
        <a:sx n="33" d="100"/>
        <a:sy n="33" d="100"/>
      </p:scale>
      <p:origin x="0" y="3841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8E42A0-35B2-4306-959C-13EA6CE961CD}" type="doc">
      <dgm:prSet loTypeId="urn:microsoft.com/office/officeart/2005/8/layout/hierarchy6" loCatId="hierarchy" qsTypeId="urn:microsoft.com/office/officeart/2005/8/quickstyle/simple1" qsCatId="simple" csTypeId="urn:microsoft.com/office/officeart/2005/8/colors/accent6_1" csCatId="accent6" phldr="1"/>
      <dgm:spPr/>
      <dgm:t>
        <a:bodyPr/>
        <a:lstStyle/>
        <a:p>
          <a:endParaRPr lang="en-US"/>
        </a:p>
      </dgm:t>
    </dgm:pt>
    <dgm:pt modelId="{0A6C8D9B-143E-4C10-B9DF-204CEF0926A2}">
      <dgm:prSet phldrT="[Text]" custT="1"/>
      <dgm:spPr>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dgm:spPr>
      <dgm:t>
        <a:bodyPr/>
        <a:lstStyle/>
        <a:p>
          <a:r>
            <a:rPr lang="en-US" sz="2400" b="1" dirty="0" smtClean="0">
              <a:solidFill>
                <a:schemeClr val="bg1"/>
              </a:solidFill>
              <a:effectLst>
                <a:outerShdw blurRad="38100" dist="38100" dir="2700000" algn="tl">
                  <a:srgbClr val="000000">
                    <a:alpha val="43137"/>
                  </a:srgbClr>
                </a:outerShdw>
              </a:effectLst>
              <a:latin typeface="+mn-lt"/>
            </a:rPr>
            <a:t>RISK</a:t>
          </a:r>
          <a:endParaRPr lang="en-US" sz="2400" b="1" dirty="0">
            <a:effectLst/>
          </a:endParaRPr>
        </a:p>
      </dgm:t>
    </dgm:pt>
    <dgm:pt modelId="{942D3786-9B49-4FDF-9699-66C507B80116}" type="sibTrans" cxnId="{5971FB1B-2B58-418E-B197-0BE37A9D1BD7}">
      <dgm:prSet/>
      <dgm:spPr/>
      <dgm:t>
        <a:bodyPr/>
        <a:lstStyle/>
        <a:p>
          <a:endParaRPr lang="en-US" b="1"/>
        </a:p>
      </dgm:t>
    </dgm:pt>
    <dgm:pt modelId="{0DEDB2CD-6C89-4A9C-B50C-FA839E3F18FD}" type="parTrans" cxnId="{5971FB1B-2B58-418E-B197-0BE37A9D1BD7}">
      <dgm:prSet/>
      <dgm:spPr>
        <a:gradFill rotWithShape="0">
          <a:gsLst>
            <a:gs pos="0">
              <a:schemeClr val="tx2">
                <a:lumMod val="40000"/>
                <a:lumOff val="60000"/>
              </a:schemeClr>
            </a:gs>
            <a:gs pos="39999">
              <a:srgbClr val="85C2FF"/>
            </a:gs>
            <a:gs pos="70000">
              <a:srgbClr val="C4D6EB"/>
            </a:gs>
            <a:gs pos="100000">
              <a:srgbClr val="FFEBFA"/>
            </a:gs>
          </a:gsLst>
          <a:lin ang="5100000" scaled="0"/>
        </a:gradFill>
        <a:ln>
          <a:solidFill>
            <a:schemeClr val="accent5">
              <a:lumMod val="40000"/>
              <a:lumOff val="60000"/>
            </a:schemeClr>
          </a:solidFill>
          <a:tailEnd type="arrow" w="lg" len="lg"/>
        </a:ln>
      </dgm:spPr>
      <dgm:t>
        <a:bodyPr/>
        <a:lstStyle/>
        <a:p>
          <a:endParaRPr lang="en-US" sz="2000" b="1">
            <a:effectLst>
              <a:outerShdw blurRad="38100" dist="38100" dir="2700000" algn="tl">
                <a:srgbClr val="000000">
                  <a:alpha val="43137"/>
                </a:srgbClr>
              </a:outerShdw>
            </a:effectLst>
          </a:endParaRPr>
        </a:p>
      </dgm:t>
    </dgm:pt>
    <dgm:pt modelId="{5780EC77-B1B6-4607-988A-70EA57EA7406}">
      <dgm:prSet custT="1"/>
      <dgm:spPr>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dgm:spPr>
      <dgm:t>
        <a:bodyPr/>
        <a:lstStyle/>
        <a:p>
          <a:r>
            <a:rPr lang="en-US" sz="2400" b="1" dirty="0" smtClean="0">
              <a:solidFill>
                <a:schemeClr val="bg1"/>
              </a:solidFill>
              <a:effectLst>
                <a:outerShdw blurRad="38100" dist="38100" dir="2700000" algn="tl">
                  <a:srgbClr val="000000">
                    <a:alpha val="43137"/>
                  </a:srgbClr>
                </a:outerShdw>
              </a:effectLst>
              <a:latin typeface="+mn-lt"/>
            </a:rPr>
            <a:t>Likelihood</a:t>
          </a:r>
        </a:p>
        <a:p>
          <a:r>
            <a:rPr lang="en-US" sz="2000" b="1" dirty="0" smtClean="0">
              <a:solidFill>
                <a:schemeClr val="bg1"/>
              </a:solidFill>
              <a:effectLst>
                <a:outerShdw blurRad="38100" dist="38100" dir="2700000" algn="tl">
                  <a:srgbClr val="000000">
                    <a:alpha val="43137"/>
                  </a:srgbClr>
                </a:outerShdw>
              </a:effectLst>
              <a:latin typeface="+mn-lt"/>
            </a:rPr>
            <a:t>(Probability of failure)</a:t>
          </a:r>
          <a:endParaRPr lang="en-US" sz="2000" b="1" dirty="0">
            <a:solidFill>
              <a:schemeClr val="bg1"/>
            </a:solidFill>
            <a:effectLst/>
          </a:endParaRPr>
        </a:p>
      </dgm:t>
    </dgm:pt>
    <dgm:pt modelId="{0070D1B2-F305-47B5-A577-28F5425CDB6C}" type="parTrans" cxnId="{285DC3AD-6382-4BEE-882F-11EF67D49BF5}">
      <dgm:prSet/>
      <dgm:spPr>
        <a:gradFill rotWithShape="0">
          <a:gsLst>
            <a:gs pos="0">
              <a:schemeClr val="tx2">
                <a:lumMod val="40000"/>
                <a:lumOff val="60000"/>
              </a:schemeClr>
            </a:gs>
            <a:gs pos="39999">
              <a:srgbClr val="85C2FF"/>
            </a:gs>
            <a:gs pos="70000">
              <a:srgbClr val="C4D6EB"/>
            </a:gs>
            <a:gs pos="100000">
              <a:srgbClr val="FFEBFA"/>
            </a:gs>
          </a:gsLst>
          <a:lin ang="5100000" scaled="0"/>
        </a:gradFill>
        <a:ln>
          <a:solidFill>
            <a:schemeClr val="accent5">
              <a:lumMod val="40000"/>
              <a:lumOff val="60000"/>
            </a:schemeClr>
          </a:solidFill>
          <a:tailEnd type="arrow" w="med" len="med"/>
        </a:ln>
      </dgm:spPr>
      <dgm:t>
        <a:bodyPr/>
        <a:lstStyle/>
        <a:p>
          <a:endParaRPr lang="en-US" sz="2000">
            <a:effectLst>
              <a:outerShdw blurRad="38100" dist="38100" dir="2700000" algn="tl">
                <a:srgbClr val="000000">
                  <a:alpha val="43137"/>
                </a:srgbClr>
              </a:outerShdw>
            </a:effectLst>
          </a:endParaRPr>
        </a:p>
      </dgm:t>
    </dgm:pt>
    <dgm:pt modelId="{C22D0440-54B6-4C03-B8ED-3473177BE2E5}" type="sibTrans" cxnId="{285DC3AD-6382-4BEE-882F-11EF67D49BF5}">
      <dgm:prSet/>
      <dgm:spPr/>
      <dgm:t>
        <a:bodyPr/>
        <a:lstStyle/>
        <a:p>
          <a:endParaRPr lang="en-US"/>
        </a:p>
      </dgm:t>
    </dgm:pt>
    <dgm:pt modelId="{9BB3B6F3-C287-4AB6-8701-34C062EBE237}">
      <dgm:prSet custT="1"/>
      <dgm:spPr>
        <a:gradFill rotWithShape="0">
          <a:gsLst>
            <a:gs pos="0">
              <a:schemeClr val="accent5">
                <a:lumMod val="20000"/>
                <a:lumOff val="80000"/>
              </a:schemeClr>
            </a:gs>
            <a:gs pos="39999">
              <a:schemeClr val="tx2">
                <a:lumMod val="60000"/>
                <a:lumOff val="40000"/>
              </a:schemeClr>
            </a:gs>
            <a:gs pos="100000">
              <a:schemeClr val="tx2">
                <a:lumMod val="75000"/>
              </a:schemeClr>
            </a:gs>
          </a:gsLst>
          <a:lin ang="4800000" scaled="0"/>
        </a:gradFill>
        <a:ln>
          <a:noFill/>
        </a:ln>
        <a:effectLst>
          <a:outerShdw blurRad="44450" dist="27940" dir="5400000" algn="ctr">
            <a:srgbClr val="000000">
              <a:alpha val="32000"/>
            </a:srgbClr>
          </a:outerShdw>
        </a:effectLst>
        <a:scene3d>
          <a:camera prst="orthographicFront"/>
          <a:lightRig rig="threePt" dir="t"/>
        </a:scene3d>
        <a:sp3d>
          <a:bevelT/>
        </a:sp3d>
      </dgm:spPr>
      <dgm:t>
        <a:bodyPr/>
        <a:lstStyle/>
        <a:p>
          <a:r>
            <a:rPr lang="en-US" sz="2400" b="1" dirty="0" smtClean="0">
              <a:solidFill>
                <a:schemeClr val="bg1"/>
              </a:solidFill>
              <a:effectLst>
                <a:outerShdw blurRad="38100" dist="38100" dir="2700000" algn="tl">
                  <a:srgbClr val="000000">
                    <a:alpha val="43137"/>
                  </a:srgbClr>
                </a:outerShdw>
              </a:effectLst>
              <a:latin typeface="+mn-lt"/>
            </a:rPr>
            <a:t>Use frequency</a:t>
          </a:r>
          <a:endParaRPr lang="en-US" sz="2400" dirty="0">
            <a:solidFill>
              <a:schemeClr val="bg1"/>
            </a:solidFill>
          </a:endParaRPr>
        </a:p>
      </dgm:t>
    </dgm:pt>
    <dgm:pt modelId="{2319DAB0-80E3-4063-AA4D-8662C18CF453}" type="parTrans" cxnId="{71DA7AF3-542C-4027-A240-4D2F819735DE}">
      <dgm:prSet/>
      <dgm:spPr>
        <a:ln w="25400">
          <a:solidFill>
            <a:schemeClr val="accent5">
              <a:lumMod val="40000"/>
              <a:lumOff val="60000"/>
            </a:schemeClr>
          </a:solidFill>
          <a:tailEnd type="arrow"/>
        </a:ln>
      </dgm:spPr>
      <dgm:t>
        <a:bodyPr/>
        <a:lstStyle/>
        <a:p>
          <a:endParaRPr lang="en-US"/>
        </a:p>
      </dgm:t>
    </dgm:pt>
    <dgm:pt modelId="{B850BE20-13A2-4516-9ECF-7A7D72D6C9EB}" type="sibTrans" cxnId="{71DA7AF3-542C-4027-A240-4D2F819735DE}">
      <dgm:prSet/>
      <dgm:spPr/>
      <dgm:t>
        <a:bodyPr/>
        <a:lstStyle/>
        <a:p>
          <a:endParaRPr lang="en-US"/>
        </a:p>
      </dgm:t>
    </dgm:pt>
    <dgm:pt modelId="{9F7A51E4-C9B4-4D38-A717-8F1D77CF6DCB}">
      <dgm:prSet custT="1"/>
      <dgm:spPr>
        <a:gradFill rotWithShape="0">
          <a:gsLst>
            <a:gs pos="0">
              <a:schemeClr val="accent5">
                <a:lumMod val="20000"/>
                <a:lumOff val="80000"/>
              </a:schemeClr>
            </a:gs>
            <a:gs pos="39999">
              <a:schemeClr val="tx2">
                <a:lumMod val="60000"/>
                <a:lumOff val="40000"/>
              </a:schemeClr>
            </a:gs>
            <a:gs pos="100000">
              <a:schemeClr val="tx2">
                <a:lumMod val="75000"/>
              </a:schemeClr>
            </a:gs>
          </a:gsLst>
          <a:lin ang="4800000" scaled="0"/>
        </a:gradFill>
        <a:scene3d>
          <a:camera prst="orthographicFront"/>
          <a:lightRig rig="threePt" dir="t"/>
        </a:scene3d>
        <a:sp3d>
          <a:bevelT/>
        </a:sp3d>
      </dgm:spPr>
      <dgm:t>
        <a:bodyPr/>
        <a:lstStyle/>
        <a:p>
          <a:r>
            <a:rPr lang="en-US" sz="2400" b="1" dirty="0" smtClean="0">
              <a:solidFill>
                <a:schemeClr val="bg1"/>
              </a:solidFill>
              <a:effectLst>
                <a:outerShdw blurRad="38100" dist="38100" dir="2700000" algn="tl">
                  <a:srgbClr val="000000">
                    <a:alpha val="43137"/>
                  </a:srgbClr>
                </a:outerShdw>
              </a:effectLst>
              <a:latin typeface="+mn-lt"/>
            </a:rPr>
            <a:t>Lack of quality</a:t>
          </a:r>
          <a:endParaRPr lang="en-US" sz="2400" dirty="0">
            <a:solidFill>
              <a:schemeClr val="bg1"/>
            </a:solidFill>
          </a:endParaRPr>
        </a:p>
      </dgm:t>
    </dgm:pt>
    <dgm:pt modelId="{78D84DF4-A40E-41AB-B006-9DE953B25234}" type="parTrans" cxnId="{1B828F02-499D-49F5-9868-539E58B9DD50}">
      <dgm:prSet>
        <dgm:style>
          <a:lnRef idx="1">
            <a:schemeClr val="accent4"/>
          </a:lnRef>
          <a:fillRef idx="0">
            <a:schemeClr val="accent4"/>
          </a:fillRef>
          <a:effectRef idx="0">
            <a:schemeClr val="accent4"/>
          </a:effectRef>
          <a:fontRef idx="minor">
            <a:schemeClr val="tx1"/>
          </a:fontRef>
        </dgm:style>
      </dgm:prSet>
      <dgm:spPr>
        <a:ln w="25400">
          <a:solidFill>
            <a:schemeClr val="accent5">
              <a:lumMod val="40000"/>
              <a:lumOff val="60000"/>
            </a:schemeClr>
          </a:solidFill>
          <a:tailEnd type="arrow"/>
        </a:ln>
      </dgm:spPr>
      <dgm:t>
        <a:bodyPr/>
        <a:lstStyle/>
        <a:p>
          <a:endParaRPr lang="en-US"/>
        </a:p>
      </dgm:t>
    </dgm:pt>
    <dgm:pt modelId="{5C43BD10-FEA7-4724-A2F1-2A3F42D29C91}" type="sibTrans" cxnId="{1B828F02-499D-49F5-9868-539E58B9DD50}">
      <dgm:prSet/>
      <dgm:spPr/>
      <dgm:t>
        <a:bodyPr/>
        <a:lstStyle/>
        <a:p>
          <a:endParaRPr lang="en-US"/>
        </a:p>
      </dgm:t>
    </dgm:pt>
    <dgm:pt modelId="{92482EEC-5021-41F3-9907-56C5138B512E}">
      <dgm:prSet custT="1"/>
      <dgm:spPr>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dgm:spPr>
      <dgm:t>
        <a:bodyPr/>
        <a:lstStyle/>
        <a:p>
          <a:r>
            <a:rPr lang="en-US" sz="2400" b="1" dirty="0" smtClean="0">
              <a:solidFill>
                <a:schemeClr val="bg1"/>
              </a:solidFill>
              <a:effectLst>
                <a:outerShdw blurRad="38100" dist="38100" dir="2700000" algn="tl">
                  <a:srgbClr val="000000">
                    <a:alpha val="43137"/>
                  </a:srgbClr>
                </a:outerShdw>
              </a:effectLst>
              <a:latin typeface="+mn-lt"/>
            </a:rPr>
            <a:t>Impact</a:t>
          </a:r>
        </a:p>
        <a:p>
          <a:r>
            <a:rPr lang="en-US" sz="2000" b="1" dirty="0" smtClean="0">
              <a:solidFill>
                <a:schemeClr val="bg1"/>
              </a:solidFill>
              <a:effectLst>
                <a:outerShdw blurRad="38100" dist="38100" dir="2700000" algn="tl">
                  <a:srgbClr val="000000">
                    <a:alpha val="43137"/>
                  </a:srgbClr>
                </a:outerShdw>
              </a:effectLst>
              <a:latin typeface="+mn-lt"/>
            </a:rPr>
            <a:t>(damage)</a:t>
          </a:r>
          <a:endParaRPr lang="en-US" sz="2000" b="1" dirty="0">
            <a:solidFill>
              <a:schemeClr val="bg1"/>
            </a:solidFill>
            <a:effectLst/>
          </a:endParaRPr>
        </a:p>
      </dgm:t>
    </dgm:pt>
    <dgm:pt modelId="{2DAAFFF2-5D0A-45A9-9360-B1F69104C873}" type="sibTrans" cxnId="{8828D848-6181-4566-BC31-4AD53B81975D}">
      <dgm:prSet/>
      <dgm:spPr/>
      <dgm:t>
        <a:bodyPr/>
        <a:lstStyle/>
        <a:p>
          <a:endParaRPr lang="en-US"/>
        </a:p>
      </dgm:t>
    </dgm:pt>
    <dgm:pt modelId="{3EFE3331-E227-457F-8543-589F4F37724C}" type="parTrans" cxnId="{8828D848-6181-4566-BC31-4AD53B81975D}">
      <dgm:prSet/>
      <dgm:spPr>
        <a:gradFill rotWithShape="0">
          <a:gsLst>
            <a:gs pos="0">
              <a:schemeClr val="tx2">
                <a:lumMod val="40000"/>
                <a:lumOff val="60000"/>
              </a:schemeClr>
            </a:gs>
            <a:gs pos="39999">
              <a:srgbClr val="85C2FF"/>
            </a:gs>
            <a:gs pos="70000">
              <a:srgbClr val="C4D6EB"/>
            </a:gs>
            <a:gs pos="100000">
              <a:srgbClr val="FFEBFA"/>
            </a:gs>
          </a:gsLst>
          <a:lin ang="5100000" scaled="0"/>
        </a:gradFill>
        <a:ln>
          <a:solidFill>
            <a:schemeClr val="accent5">
              <a:lumMod val="40000"/>
              <a:lumOff val="60000"/>
            </a:schemeClr>
          </a:solidFill>
          <a:tailEnd type="arrow"/>
        </a:ln>
      </dgm:spPr>
      <dgm:t>
        <a:bodyPr/>
        <a:lstStyle/>
        <a:p>
          <a:endParaRPr lang="en-US" sz="2000">
            <a:effectLst>
              <a:outerShdw blurRad="38100" dist="38100" dir="2700000" algn="tl">
                <a:srgbClr val="000000">
                  <a:alpha val="43137"/>
                </a:srgbClr>
              </a:outerShdw>
            </a:effectLst>
          </a:endParaRPr>
        </a:p>
      </dgm:t>
    </dgm:pt>
    <dgm:pt modelId="{BF579DB2-4E74-4E73-BEE7-0CB3C3078A21}" type="pres">
      <dgm:prSet presAssocID="{3A8E42A0-35B2-4306-959C-13EA6CE961CD}" presName="mainComposite" presStyleCnt="0">
        <dgm:presLayoutVars>
          <dgm:chPref val="1"/>
          <dgm:dir/>
          <dgm:animOne val="branch"/>
          <dgm:animLvl val="lvl"/>
          <dgm:resizeHandles val="exact"/>
        </dgm:presLayoutVars>
      </dgm:prSet>
      <dgm:spPr/>
      <dgm:t>
        <a:bodyPr/>
        <a:lstStyle/>
        <a:p>
          <a:endParaRPr lang="en-US"/>
        </a:p>
      </dgm:t>
    </dgm:pt>
    <dgm:pt modelId="{C3BC84C8-2B40-46B5-BB18-0FB7C8E260FA}" type="pres">
      <dgm:prSet presAssocID="{3A8E42A0-35B2-4306-959C-13EA6CE961CD}" presName="hierFlow" presStyleCnt="0"/>
      <dgm:spPr/>
    </dgm:pt>
    <dgm:pt modelId="{6BED3F1A-D2B3-44DE-90AA-7D0F2B9B8C79}" type="pres">
      <dgm:prSet presAssocID="{3A8E42A0-35B2-4306-959C-13EA6CE961CD}" presName="hierChild1" presStyleCnt="0">
        <dgm:presLayoutVars>
          <dgm:chPref val="1"/>
          <dgm:animOne val="branch"/>
          <dgm:animLvl val="lvl"/>
        </dgm:presLayoutVars>
      </dgm:prSet>
      <dgm:spPr/>
    </dgm:pt>
    <dgm:pt modelId="{5850B80D-0FF4-48A7-9FB8-3A1944B4DDC4}" type="pres">
      <dgm:prSet presAssocID="{0A6C8D9B-143E-4C10-B9DF-204CEF0926A2}" presName="Name14" presStyleCnt="0"/>
      <dgm:spPr/>
    </dgm:pt>
    <dgm:pt modelId="{F3BD2CEE-2388-4792-B48B-520CA18C70B4}" type="pres">
      <dgm:prSet presAssocID="{0A6C8D9B-143E-4C10-B9DF-204CEF0926A2}" presName="level1Shape" presStyleLbl="node0" presStyleIdx="0" presStyleCnt="1" custScaleX="69829" custScaleY="56547" custLinFactNeighborX="-1085" custLinFactNeighborY="-19178">
        <dgm:presLayoutVars>
          <dgm:chPref val="3"/>
        </dgm:presLayoutVars>
      </dgm:prSet>
      <dgm:spPr/>
      <dgm:t>
        <a:bodyPr/>
        <a:lstStyle/>
        <a:p>
          <a:endParaRPr lang="en-US"/>
        </a:p>
      </dgm:t>
    </dgm:pt>
    <dgm:pt modelId="{F226289B-B830-4E7A-BC8A-ABCD0C734476}" type="pres">
      <dgm:prSet presAssocID="{0A6C8D9B-143E-4C10-B9DF-204CEF0926A2}" presName="hierChild2" presStyleCnt="0"/>
      <dgm:spPr/>
    </dgm:pt>
    <dgm:pt modelId="{8C189926-90C4-40DE-80B4-F750B834D5AB}" type="pres">
      <dgm:prSet presAssocID="{3EFE3331-E227-457F-8543-589F4F37724C}" presName="Name19" presStyleLbl="parChTrans1D2" presStyleIdx="0" presStyleCnt="2"/>
      <dgm:spPr/>
      <dgm:t>
        <a:bodyPr/>
        <a:lstStyle/>
        <a:p>
          <a:endParaRPr lang="en-US"/>
        </a:p>
      </dgm:t>
    </dgm:pt>
    <dgm:pt modelId="{E1D4148F-E503-465B-8F54-E4DBD54D1DB1}" type="pres">
      <dgm:prSet presAssocID="{92482EEC-5021-41F3-9907-56C5138B512E}" presName="Name21" presStyleCnt="0"/>
      <dgm:spPr/>
    </dgm:pt>
    <dgm:pt modelId="{B2864B51-2732-47F6-93F6-6B6017E4CD04}" type="pres">
      <dgm:prSet presAssocID="{92482EEC-5021-41F3-9907-56C5138B512E}" presName="level2Shape" presStyleLbl="node2" presStyleIdx="0" presStyleCnt="2" custScaleX="100891" custScaleY="63090" custLinFactNeighborX="3293" custLinFactNeighborY="-26947"/>
      <dgm:spPr/>
      <dgm:t>
        <a:bodyPr/>
        <a:lstStyle/>
        <a:p>
          <a:endParaRPr lang="en-US"/>
        </a:p>
      </dgm:t>
    </dgm:pt>
    <dgm:pt modelId="{CABA62E7-32A7-44C6-AB26-B452C50D9483}" type="pres">
      <dgm:prSet presAssocID="{92482EEC-5021-41F3-9907-56C5138B512E}" presName="hierChild3" presStyleCnt="0"/>
      <dgm:spPr/>
    </dgm:pt>
    <dgm:pt modelId="{BDE6DA58-AEBC-4A80-8FCB-D9B6527E903D}" type="pres">
      <dgm:prSet presAssocID="{0070D1B2-F305-47B5-A577-28F5425CDB6C}" presName="Name19" presStyleLbl="parChTrans1D2" presStyleIdx="1" presStyleCnt="2"/>
      <dgm:spPr/>
      <dgm:t>
        <a:bodyPr/>
        <a:lstStyle/>
        <a:p>
          <a:endParaRPr lang="en-US"/>
        </a:p>
      </dgm:t>
    </dgm:pt>
    <dgm:pt modelId="{10D457A4-37A3-4E7B-BD54-D9D56DB1FAF1}" type="pres">
      <dgm:prSet presAssocID="{5780EC77-B1B6-4607-988A-70EA57EA7406}" presName="Name21" presStyleCnt="0"/>
      <dgm:spPr/>
    </dgm:pt>
    <dgm:pt modelId="{5110B8E5-A185-454B-AEE8-D0651DD3B7AE}" type="pres">
      <dgm:prSet presAssocID="{5780EC77-B1B6-4607-988A-70EA57EA7406}" presName="level2Shape" presStyleLbl="node2" presStyleIdx="1" presStyleCnt="2" custScaleX="107037" custScaleY="63152" custLinFactNeighborX="-3069" custLinFactNeighborY="-26947"/>
      <dgm:spPr/>
      <dgm:t>
        <a:bodyPr/>
        <a:lstStyle/>
        <a:p>
          <a:endParaRPr lang="en-US"/>
        </a:p>
      </dgm:t>
    </dgm:pt>
    <dgm:pt modelId="{B277B3C1-FC74-4E39-BEE7-4BE0761E3B5D}" type="pres">
      <dgm:prSet presAssocID="{5780EC77-B1B6-4607-988A-70EA57EA7406}" presName="hierChild3" presStyleCnt="0"/>
      <dgm:spPr/>
    </dgm:pt>
    <dgm:pt modelId="{F735C6F8-BAB9-4F07-BF34-F4972BABFD0A}" type="pres">
      <dgm:prSet presAssocID="{2319DAB0-80E3-4063-AA4D-8662C18CF453}" presName="Name19" presStyleLbl="parChTrans1D3" presStyleIdx="0" presStyleCnt="2"/>
      <dgm:spPr/>
      <dgm:t>
        <a:bodyPr/>
        <a:lstStyle/>
        <a:p>
          <a:endParaRPr lang="en-US"/>
        </a:p>
      </dgm:t>
    </dgm:pt>
    <dgm:pt modelId="{819831CA-6FAB-46EE-8CD1-C00E96768FCF}" type="pres">
      <dgm:prSet presAssocID="{9BB3B6F3-C287-4AB6-8701-34C062EBE237}" presName="Name21" presStyleCnt="0"/>
      <dgm:spPr/>
    </dgm:pt>
    <dgm:pt modelId="{80F768E8-1B36-41A4-BA33-C5C237367E36}" type="pres">
      <dgm:prSet presAssocID="{9BB3B6F3-C287-4AB6-8701-34C062EBE237}" presName="level2Shape" presStyleLbl="node3" presStyleIdx="0" presStyleCnt="2" custScaleX="72514" custScaleY="71151" custLinFactNeighborX="-3692" custLinFactNeighborY="-11190"/>
      <dgm:spPr/>
      <dgm:t>
        <a:bodyPr/>
        <a:lstStyle/>
        <a:p>
          <a:endParaRPr lang="en-US"/>
        </a:p>
      </dgm:t>
    </dgm:pt>
    <dgm:pt modelId="{10849285-7279-4194-8D88-2A879F27E6AA}" type="pres">
      <dgm:prSet presAssocID="{9BB3B6F3-C287-4AB6-8701-34C062EBE237}" presName="hierChild3" presStyleCnt="0"/>
      <dgm:spPr/>
    </dgm:pt>
    <dgm:pt modelId="{99E1A197-FC0E-4E23-A19B-88F3DC276C41}" type="pres">
      <dgm:prSet presAssocID="{78D84DF4-A40E-41AB-B006-9DE953B25234}" presName="Name19" presStyleLbl="parChTrans1D3" presStyleIdx="1" presStyleCnt="2"/>
      <dgm:spPr/>
      <dgm:t>
        <a:bodyPr/>
        <a:lstStyle/>
        <a:p>
          <a:endParaRPr lang="en-US"/>
        </a:p>
      </dgm:t>
    </dgm:pt>
    <dgm:pt modelId="{EAD4972B-8008-4FF6-BC85-706E096B310F}" type="pres">
      <dgm:prSet presAssocID="{9F7A51E4-C9B4-4D38-A717-8F1D77CF6DCB}" presName="Name21" presStyleCnt="0"/>
      <dgm:spPr/>
    </dgm:pt>
    <dgm:pt modelId="{17149683-C5C9-445F-B01B-FDDDCF07A6F2}" type="pres">
      <dgm:prSet presAssocID="{9F7A51E4-C9B4-4D38-A717-8F1D77CF6DCB}" presName="level2Shape" presStyleLbl="node3" presStyleIdx="1" presStyleCnt="2" custScaleX="72514" custScaleY="71151" custLinFactNeighborX="-3692" custLinFactNeighborY="-11190"/>
      <dgm:spPr/>
      <dgm:t>
        <a:bodyPr/>
        <a:lstStyle/>
        <a:p>
          <a:endParaRPr lang="en-US"/>
        </a:p>
      </dgm:t>
    </dgm:pt>
    <dgm:pt modelId="{F1E5F8E5-DCB8-4E9E-8B7D-CF74FB862595}" type="pres">
      <dgm:prSet presAssocID="{9F7A51E4-C9B4-4D38-A717-8F1D77CF6DCB}" presName="hierChild3" presStyleCnt="0"/>
      <dgm:spPr/>
    </dgm:pt>
    <dgm:pt modelId="{3AE18C90-0D69-43A4-A226-C3D4FF320B7D}" type="pres">
      <dgm:prSet presAssocID="{3A8E42A0-35B2-4306-959C-13EA6CE961CD}" presName="bgShapesFlow" presStyleCnt="0"/>
      <dgm:spPr/>
    </dgm:pt>
  </dgm:ptLst>
  <dgm:cxnLst>
    <dgm:cxn modelId="{B9ED280D-FD99-4326-870F-5F3DAAB9A03F}" type="presOf" srcId="{78D84DF4-A40E-41AB-B006-9DE953B25234}" destId="{99E1A197-FC0E-4E23-A19B-88F3DC276C41}" srcOrd="0" destOrd="0" presId="urn:microsoft.com/office/officeart/2005/8/layout/hierarchy6"/>
    <dgm:cxn modelId="{1B828F02-499D-49F5-9868-539E58B9DD50}" srcId="{5780EC77-B1B6-4607-988A-70EA57EA7406}" destId="{9F7A51E4-C9B4-4D38-A717-8F1D77CF6DCB}" srcOrd="1" destOrd="0" parTransId="{78D84DF4-A40E-41AB-B006-9DE953B25234}" sibTransId="{5C43BD10-FEA7-4724-A2F1-2A3F42D29C91}"/>
    <dgm:cxn modelId="{F0478E5F-C5DD-4E7D-920C-3FF8F77D2C1C}" type="presOf" srcId="{3EFE3331-E227-457F-8543-589F4F37724C}" destId="{8C189926-90C4-40DE-80B4-F750B834D5AB}" srcOrd="0" destOrd="0" presId="urn:microsoft.com/office/officeart/2005/8/layout/hierarchy6"/>
    <dgm:cxn modelId="{218CFE08-0EA0-4F84-93CE-8D578506553D}" type="presOf" srcId="{0070D1B2-F305-47B5-A577-28F5425CDB6C}" destId="{BDE6DA58-AEBC-4A80-8FCB-D9B6527E903D}" srcOrd="0" destOrd="0" presId="urn:microsoft.com/office/officeart/2005/8/layout/hierarchy6"/>
    <dgm:cxn modelId="{285DC3AD-6382-4BEE-882F-11EF67D49BF5}" srcId="{0A6C8D9B-143E-4C10-B9DF-204CEF0926A2}" destId="{5780EC77-B1B6-4607-988A-70EA57EA7406}" srcOrd="1" destOrd="0" parTransId="{0070D1B2-F305-47B5-A577-28F5425CDB6C}" sibTransId="{C22D0440-54B6-4C03-B8ED-3473177BE2E5}"/>
    <dgm:cxn modelId="{8828D848-6181-4566-BC31-4AD53B81975D}" srcId="{0A6C8D9B-143E-4C10-B9DF-204CEF0926A2}" destId="{92482EEC-5021-41F3-9907-56C5138B512E}" srcOrd="0" destOrd="0" parTransId="{3EFE3331-E227-457F-8543-589F4F37724C}" sibTransId="{2DAAFFF2-5D0A-45A9-9360-B1F69104C873}"/>
    <dgm:cxn modelId="{36AF0301-F29F-4356-9BCC-CEE5DAD7A4BA}" type="presOf" srcId="{3A8E42A0-35B2-4306-959C-13EA6CE961CD}" destId="{BF579DB2-4E74-4E73-BEE7-0CB3C3078A21}" srcOrd="0" destOrd="0" presId="urn:microsoft.com/office/officeart/2005/8/layout/hierarchy6"/>
    <dgm:cxn modelId="{E0A8C0AB-21BB-459B-A9DA-7191C2469EED}" type="presOf" srcId="{2319DAB0-80E3-4063-AA4D-8662C18CF453}" destId="{F735C6F8-BAB9-4F07-BF34-F4972BABFD0A}" srcOrd="0" destOrd="0" presId="urn:microsoft.com/office/officeart/2005/8/layout/hierarchy6"/>
    <dgm:cxn modelId="{5971FB1B-2B58-418E-B197-0BE37A9D1BD7}" srcId="{3A8E42A0-35B2-4306-959C-13EA6CE961CD}" destId="{0A6C8D9B-143E-4C10-B9DF-204CEF0926A2}" srcOrd="0" destOrd="0" parTransId="{0DEDB2CD-6C89-4A9C-B50C-FA839E3F18FD}" sibTransId="{942D3786-9B49-4FDF-9699-66C507B80116}"/>
    <dgm:cxn modelId="{71D5ECE8-8A82-402C-ADF7-CB08527E9296}" type="presOf" srcId="{92482EEC-5021-41F3-9907-56C5138B512E}" destId="{B2864B51-2732-47F6-93F6-6B6017E4CD04}" srcOrd="0" destOrd="0" presId="urn:microsoft.com/office/officeart/2005/8/layout/hierarchy6"/>
    <dgm:cxn modelId="{019B1855-583D-44E2-8ED6-73904FB35E20}" type="presOf" srcId="{9BB3B6F3-C287-4AB6-8701-34C062EBE237}" destId="{80F768E8-1B36-41A4-BA33-C5C237367E36}" srcOrd="0" destOrd="0" presId="urn:microsoft.com/office/officeart/2005/8/layout/hierarchy6"/>
    <dgm:cxn modelId="{71DA7AF3-542C-4027-A240-4D2F819735DE}" srcId="{5780EC77-B1B6-4607-988A-70EA57EA7406}" destId="{9BB3B6F3-C287-4AB6-8701-34C062EBE237}" srcOrd="0" destOrd="0" parTransId="{2319DAB0-80E3-4063-AA4D-8662C18CF453}" sibTransId="{B850BE20-13A2-4516-9ECF-7A7D72D6C9EB}"/>
    <dgm:cxn modelId="{7E31EFF1-56D1-404C-9D79-85D31859BFE2}" type="presOf" srcId="{0A6C8D9B-143E-4C10-B9DF-204CEF0926A2}" destId="{F3BD2CEE-2388-4792-B48B-520CA18C70B4}" srcOrd="0" destOrd="0" presId="urn:microsoft.com/office/officeart/2005/8/layout/hierarchy6"/>
    <dgm:cxn modelId="{79C71C5D-10D1-4D47-85F0-0CE64605D7DC}" type="presOf" srcId="{5780EC77-B1B6-4607-988A-70EA57EA7406}" destId="{5110B8E5-A185-454B-AEE8-D0651DD3B7AE}" srcOrd="0" destOrd="0" presId="urn:microsoft.com/office/officeart/2005/8/layout/hierarchy6"/>
    <dgm:cxn modelId="{7C018A15-4BF5-4184-AC3C-46A299C46610}" type="presOf" srcId="{9F7A51E4-C9B4-4D38-A717-8F1D77CF6DCB}" destId="{17149683-C5C9-445F-B01B-FDDDCF07A6F2}" srcOrd="0" destOrd="0" presId="urn:microsoft.com/office/officeart/2005/8/layout/hierarchy6"/>
    <dgm:cxn modelId="{A2D08F7C-1C21-4814-A25E-E27922FC8948}" type="presParOf" srcId="{BF579DB2-4E74-4E73-BEE7-0CB3C3078A21}" destId="{C3BC84C8-2B40-46B5-BB18-0FB7C8E260FA}" srcOrd="0" destOrd="0" presId="urn:microsoft.com/office/officeart/2005/8/layout/hierarchy6"/>
    <dgm:cxn modelId="{779B4124-EEB8-42D9-9A9B-D241F9717CFC}" type="presParOf" srcId="{C3BC84C8-2B40-46B5-BB18-0FB7C8E260FA}" destId="{6BED3F1A-D2B3-44DE-90AA-7D0F2B9B8C79}" srcOrd="0" destOrd="0" presId="urn:microsoft.com/office/officeart/2005/8/layout/hierarchy6"/>
    <dgm:cxn modelId="{544DB2CB-3889-43E3-A2FA-005774FABC47}" type="presParOf" srcId="{6BED3F1A-D2B3-44DE-90AA-7D0F2B9B8C79}" destId="{5850B80D-0FF4-48A7-9FB8-3A1944B4DDC4}" srcOrd="0" destOrd="0" presId="urn:microsoft.com/office/officeart/2005/8/layout/hierarchy6"/>
    <dgm:cxn modelId="{7865C501-3425-416B-81A6-E68C50C36506}" type="presParOf" srcId="{5850B80D-0FF4-48A7-9FB8-3A1944B4DDC4}" destId="{F3BD2CEE-2388-4792-B48B-520CA18C70B4}" srcOrd="0" destOrd="0" presId="urn:microsoft.com/office/officeart/2005/8/layout/hierarchy6"/>
    <dgm:cxn modelId="{03786E35-4ED6-480E-A62C-70332DBCE197}" type="presParOf" srcId="{5850B80D-0FF4-48A7-9FB8-3A1944B4DDC4}" destId="{F226289B-B830-4E7A-BC8A-ABCD0C734476}" srcOrd="1" destOrd="0" presId="urn:microsoft.com/office/officeart/2005/8/layout/hierarchy6"/>
    <dgm:cxn modelId="{075F9F42-BF66-44EC-AE5D-AD5339E25BC4}" type="presParOf" srcId="{F226289B-B830-4E7A-BC8A-ABCD0C734476}" destId="{8C189926-90C4-40DE-80B4-F750B834D5AB}" srcOrd="0" destOrd="0" presId="urn:microsoft.com/office/officeart/2005/8/layout/hierarchy6"/>
    <dgm:cxn modelId="{4A304920-1AD2-425E-A3CD-56F5E2E695D0}" type="presParOf" srcId="{F226289B-B830-4E7A-BC8A-ABCD0C734476}" destId="{E1D4148F-E503-465B-8F54-E4DBD54D1DB1}" srcOrd="1" destOrd="0" presId="urn:microsoft.com/office/officeart/2005/8/layout/hierarchy6"/>
    <dgm:cxn modelId="{2650B1A3-9C25-4E64-81BA-BB8F9B3CFA59}" type="presParOf" srcId="{E1D4148F-E503-465B-8F54-E4DBD54D1DB1}" destId="{B2864B51-2732-47F6-93F6-6B6017E4CD04}" srcOrd="0" destOrd="0" presId="urn:microsoft.com/office/officeart/2005/8/layout/hierarchy6"/>
    <dgm:cxn modelId="{F0558B61-AA5B-4695-8136-1AC5FEAD4506}" type="presParOf" srcId="{E1D4148F-E503-465B-8F54-E4DBD54D1DB1}" destId="{CABA62E7-32A7-44C6-AB26-B452C50D9483}" srcOrd="1" destOrd="0" presId="urn:microsoft.com/office/officeart/2005/8/layout/hierarchy6"/>
    <dgm:cxn modelId="{50D9244B-A392-4908-A07A-64ECAA0D7E2B}" type="presParOf" srcId="{F226289B-B830-4E7A-BC8A-ABCD0C734476}" destId="{BDE6DA58-AEBC-4A80-8FCB-D9B6527E903D}" srcOrd="2" destOrd="0" presId="urn:microsoft.com/office/officeart/2005/8/layout/hierarchy6"/>
    <dgm:cxn modelId="{CA15C6D8-BF29-4295-9058-B9681D0DB937}" type="presParOf" srcId="{F226289B-B830-4E7A-BC8A-ABCD0C734476}" destId="{10D457A4-37A3-4E7B-BD54-D9D56DB1FAF1}" srcOrd="3" destOrd="0" presId="urn:microsoft.com/office/officeart/2005/8/layout/hierarchy6"/>
    <dgm:cxn modelId="{AD0570AB-4AD3-4F89-8862-310423BE88F1}" type="presParOf" srcId="{10D457A4-37A3-4E7B-BD54-D9D56DB1FAF1}" destId="{5110B8E5-A185-454B-AEE8-D0651DD3B7AE}" srcOrd="0" destOrd="0" presId="urn:microsoft.com/office/officeart/2005/8/layout/hierarchy6"/>
    <dgm:cxn modelId="{5F6A0D30-AAAB-4A55-886F-010192958846}" type="presParOf" srcId="{10D457A4-37A3-4E7B-BD54-D9D56DB1FAF1}" destId="{B277B3C1-FC74-4E39-BEE7-4BE0761E3B5D}" srcOrd="1" destOrd="0" presId="urn:microsoft.com/office/officeart/2005/8/layout/hierarchy6"/>
    <dgm:cxn modelId="{FDC4E799-F875-4734-ADC7-A6B8D73DE83E}" type="presParOf" srcId="{B277B3C1-FC74-4E39-BEE7-4BE0761E3B5D}" destId="{F735C6F8-BAB9-4F07-BF34-F4972BABFD0A}" srcOrd="0" destOrd="0" presId="urn:microsoft.com/office/officeart/2005/8/layout/hierarchy6"/>
    <dgm:cxn modelId="{5EFB27CF-F810-4C74-8FDB-9AFCEF7F5C92}" type="presParOf" srcId="{B277B3C1-FC74-4E39-BEE7-4BE0761E3B5D}" destId="{819831CA-6FAB-46EE-8CD1-C00E96768FCF}" srcOrd="1" destOrd="0" presId="urn:microsoft.com/office/officeart/2005/8/layout/hierarchy6"/>
    <dgm:cxn modelId="{E8F5A73B-BACE-405E-B44F-ED4BF8EBDC23}" type="presParOf" srcId="{819831CA-6FAB-46EE-8CD1-C00E96768FCF}" destId="{80F768E8-1B36-41A4-BA33-C5C237367E36}" srcOrd="0" destOrd="0" presId="urn:microsoft.com/office/officeart/2005/8/layout/hierarchy6"/>
    <dgm:cxn modelId="{72550883-754B-4CFF-BB38-06FD4746778B}" type="presParOf" srcId="{819831CA-6FAB-46EE-8CD1-C00E96768FCF}" destId="{10849285-7279-4194-8D88-2A879F27E6AA}" srcOrd="1" destOrd="0" presId="urn:microsoft.com/office/officeart/2005/8/layout/hierarchy6"/>
    <dgm:cxn modelId="{7C4E34FB-609B-40E5-BDFC-40964C65FBD7}" type="presParOf" srcId="{B277B3C1-FC74-4E39-BEE7-4BE0761E3B5D}" destId="{99E1A197-FC0E-4E23-A19B-88F3DC276C41}" srcOrd="2" destOrd="0" presId="urn:microsoft.com/office/officeart/2005/8/layout/hierarchy6"/>
    <dgm:cxn modelId="{81FC1EDA-EB19-4B42-A257-ED3154602DC4}" type="presParOf" srcId="{B277B3C1-FC74-4E39-BEE7-4BE0761E3B5D}" destId="{EAD4972B-8008-4FF6-BC85-706E096B310F}" srcOrd="3" destOrd="0" presId="urn:microsoft.com/office/officeart/2005/8/layout/hierarchy6"/>
    <dgm:cxn modelId="{60B00B1B-4298-4201-8F54-99BDEA0187CB}" type="presParOf" srcId="{EAD4972B-8008-4FF6-BC85-706E096B310F}" destId="{17149683-C5C9-445F-B01B-FDDDCF07A6F2}" srcOrd="0" destOrd="0" presId="urn:microsoft.com/office/officeart/2005/8/layout/hierarchy6"/>
    <dgm:cxn modelId="{690564AC-4274-4454-8314-01AF0EC44E5E}" type="presParOf" srcId="{EAD4972B-8008-4FF6-BC85-706E096B310F}" destId="{F1E5F8E5-DCB8-4E9E-8B7D-CF74FB862595}" srcOrd="1" destOrd="0" presId="urn:microsoft.com/office/officeart/2005/8/layout/hierarchy6"/>
    <dgm:cxn modelId="{B08DF2A1-5A47-4F97-B76E-F38B7E4D4982}" type="presParOf" srcId="{BF579DB2-4E74-4E73-BEE7-0CB3C3078A21}" destId="{3AE18C90-0D69-43A4-A226-C3D4FF320B7D}"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D2CEE-2388-4792-B48B-520CA18C70B4}">
      <dsp:nvSpPr>
        <dsp:cNvPr id="0" name=""/>
        <dsp:cNvSpPr/>
      </dsp:nvSpPr>
      <dsp:spPr>
        <a:xfrm>
          <a:off x="2880762" y="3"/>
          <a:ext cx="1927724" cy="104070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w="25400" cap="flat" cmpd="sng" algn="ctr">
          <a:noFill/>
          <a:prstDash val="solid"/>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bg1"/>
              </a:solidFill>
              <a:effectLst>
                <a:outerShdw blurRad="38100" dist="38100" dir="2700000" algn="tl">
                  <a:srgbClr val="000000">
                    <a:alpha val="43137"/>
                  </a:srgbClr>
                </a:outerShdw>
              </a:effectLst>
              <a:latin typeface="+mn-lt"/>
            </a:rPr>
            <a:t>RISK</a:t>
          </a:r>
          <a:endParaRPr lang="en-US" sz="2400" b="1" kern="1200" dirty="0">
            <a:effectLst/>
          </a:endParaRPr>
        </a:p>
      </dsp:txBody>
      <dsp:txXfrm>
        <a:off x="2911243" y="30484"/>
        <a:ext cx="1866762" cy="979742"/>
      </dsp:txXfrm>
    </dsp:sp>
    <dsp:sp modelId="{8C189926-90C4-40DE-80B4-F750B834D5AB}">
      <dsp:nvSpPr>
        <dsp:cNvPr id="0" name=""/>
        <dsp:cNvSpPr/>
      </dsp:nvSpPr>
      <dsp:spPr>
        <a:xfrm>
          <a:off x="2076178" y="1040707"/>
          <a:ext cx="1768445" cy="585384"/>
        </a:xfrm>
        <a:custGeom>
          <a:avLst/>
          <a:gdLst/>
          <a:ahLst/>
          <a:cxnLst/>
          <a:rect l="0" t="0" r="0" b="0"/>
          <a:pathLst>
            <a:path>
              <a:moveTo>
                <a:pt x="1768445" y="0"/>
              </a:moveTo>
              <a:lnTo>
                <a:pt x="1768445" y="292692"/>
              </a:lnTo>
              <a:lnTo>
                <a:pt x="0" y="292692"/>
              </a:lnTo>
              <a:lnTo>
                <a:pt x="0" y="585384"/>
              </a:lnTo>
            </a:path>
          </a:pathLst>
        </a:custGeom>
        <a:noFill/>
        <a:ln w="25400" cap="flat" cmpd="sng" algn="ctr">
          <a:solidFill>
            <a:schemeClr val="accent5">
              <a:lumMod val="40000"/>
              <a:lumOff val="60000"/>
            </a:schemeClr>
          </a:solidFill>
          <a:prstDash val="solid"/>
          <a:tailEnd type="arrow"/>
        </a:ln>
        <a:effectLst/>
      </dsp:spPr>
      <dsp:style>
        <a:lnRef idx="2">
          <a:scrgbClr r="0" g="0" b="0"/>
        </a:lnRef>
        <a:fillRef idx="0">
          <a:scrgbClr r="0" g="0" b="0"/>
        </a:fillRef>
        <a:effectRef idx="0">
          <a:scrgbClr r="0" g="0" b="0"/>
        </a:effectRef>
        <a:fontRef idx="minor"/>
      </dsp:style>
    </dsp:sp>
    <dsp:sp modelId="{B2864B51-2732-47F6-93F6-6B6017E4CD04}">
      <dsp:nvSpPr>
        <dsp:cNvPr id="0" name=""/>
        <dsp:cNvSpPr/>
      </dsp:nvSpPr>
      <dsp:spPr>
        <a:xfrm>
          <a:off x="685812" y="1626092"/>
          <a:ext cx="2780733" cy="1123408"/>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w="25400" cap="flat" cmpd="sng" algn="ctr">
          <a:noFill/>
          <a:prstDash val="solid"/>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bg1"/>
              </a:solidFill>
              <a:effectLst>
                <a:outerShdw blurRad="38100" dist="38100" dir="2700000" algn="tl">
                  <a:srgbClr val="000000">
                    <a:alpha val="43137"/>
                  </a:srgbClr>
                </a:outerShdw>
              </a:effectLst>
              <a:latin typeface="+mn-lt"/>
            </a:rPr>
            <a:t>Impact</a:t>
          </a:r>
        </a:p>
        <a:p>
          <a:pPr lvl="0" algn="ctr" defTabSz="1066800">
            <a:lnSpc>
              <a:spcPct val="90000"/>
            </a:lnSpc>
            <a:spcBef>
              <a:spcPct val="0"/>
            </a:spcBef>
            <a:spcAft>
              <a:spcPct val="35000"/>
            </a:spcAft>
          </a:pPr>
          <a:r>
            <a:rPr lang="en-US" sz="2000" b="1" kern="1200" dirty="0" smtClean="0">
              <a:solidFill>
                <a:schemeClr val="bg1"/>
              </a:solidFill>
              <a:effectLst>
                <a:outerShdw blurRad="38100" dist="38100" dir="2700000" algn="tl">
                  <a:srgbClr val="000000">
                    <a:alpha val="43137"/>
                  </a:srgbClr>
                </a:outerShdw>
              </a:effectLst>
              <a:latin typeface="+mn-lt"/>
            </a:rPr>
            <a:t>(damage)</a:t>
          </a:r>
          <a:endParaRPr lang="en-US" sz="2000" b="1" kern="1200" dirty="0">
            <a:solidFill>
              <a:schemeClr val="bg1"/>
            </a:solidFill>
            <a:effectLst/>
          </a:endParaRPr>
        </a:p>
      </dsp:txBody>
      <dsp:txXfrm>
        <a:off x="718715" y="1658995"/>
        <a:ext cx="2714927" cy="1057602"/>
      </dsp:txXfrm>
    </dsp:sp>
    <dsp:sp modelId="{BDE6DA58-AEBC-4A80-8FCB-D9B6527E903D}">
      <dsp:nvSpPr>
        <dsp:cNvPr id="0" name=""/>
        <dsp:cNvSpPr/>
      </dsp:nvSpPr>
      <dsp:spPr>
        <a:xfrm>
          <a:off x="3844624" y="1040707"/>
          <a:ext cx="1749828" cy="585384"/>
        </a:xfrm>
        <a:custGeom>
          <a:avLst/>
          <a:gdLst/>
          <a:ahLst/>
          <a:cxnLst/>
          <a:rect l="0" t="0" r="0" b="0"/>
          <a:pathLst>
            <a:path>
              <a:moveTo>
                <a:pt x="0" y="0"/>
              </a:moveTo>
              <a:lnTo>
                <a:pt x="0" y="292692"/>
              </a:lnTo>
              <a:lnTo>
                <a:pt x="1749828" y="292692"/>
              </a:lnTo>
              <a:lnTo>
                <a:pt x="1749828" y="585384"/>
              </a:lnTo>
            </a:path>
          </a:pathLst>
        </a:custGeom>
        <a:noFill/>
        <a:ln w="25400" cap="flat" cmpd="sng" algn="ctr">
          <a:solidFill>
            <a:schemeClr val="accent5">
              <a:lumMod val="40000"/>
              <a:lumOff val="60000"/>
            </a:schemeClr>
          </a:solidFill>
          <a:prstDash val="solid"/>
          <a:tailEnd type="arrow" w="med" len="med"/>
        </a:ln>
        <a:effectLst/>
      </dsp:spPr>
      <dsp:style>
        <a:lnRef idx="2">
          <a:scrgbClr r="0" g="0" b="0"/>
        </a:lnRef>
        <a:fillRef idx="0">
          <a:scrgbClr r="0" g="0" b="0"/>
        </a:fillRef>
        <a:effectRef idx="0">
          <a:scrgbClr r="0" g="0" b="0"/>
        </a:effectRef>
        <a:fontRef idx="minor"/>
      </dsp:style>
    </dsp:sp>
    <dsp:sp modelId="{5110B8E5-A185-454B-AEE8-D0651DD3B7AE}">
      <dsp:nvSpPr>
        <dsp:cNvPr id="0" name=""/>
        <dsp:cNvSpPr/>
      </dsp:nvSpPr>
      <dsp:spPr>
        <a:xfrm>
          <a:off x="4119388" y="1626092"/>
          <a:ext cx="2950127" cy="1124512"/>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w="25400" cap="flat" cmpd="sng" algn="ctr">
          <a:noFill/>
          <a:prstDash val="solid"/>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bg1"/>
              </a:solidFill>
              <a:effectLst>
                <a:outerShdw blurRad="38100" dist="38100" dir="2700000" algn="tl">
                  <a:srgbClr val="000000">
                    <a:alpha val="43137"/>
                  </a:srgbClr>
                </a:outerShdw>
              </a:effectLst>
              <a:latin typeface="+mn-lt"/>
            </a:rPr>
            <a:t>Likelihood</a:t>
          </a:r>
        </a:p>
        <a:p>
          <a:pPr lvl="0" algn="ctr" defTabSz="1066800">
            <a:lnSpc>
              <a:spcPct val="90000"/>
            </a:lnSpc>
            <a:spcBef>
              <a:spcPct val="0"/>
            </a:spcBef>
            <a:spcAft>
              <a:spcPct val="35000"/>
            </a:spcAft>
          </a:pPr>
          <a:r>
            <a:rPr lang="en-US" sz="2000" b="1" kern="1200" dirty="0" smtClean="0">
              <a:solidFill>
                <a:schemeClr val="bg1"/>
              </a:solidFill>
              <a:effectLst>
                <a:outerShdw blurRad="38100" dist="38100" dir="2700000" algn="tl">
                  <a:srgbClr val="000000">
                    <a:alpha val="43137"/>
                  </a:srgbClr>
                </a:outerShdw>
              </a:effectLst>
              <a:latin typeface="+mn-lt"/>
            </a:rPr>
            <a:t>(Probability of failure)</a:t>
          </a:r>
          <a:endParaRPr lang="en-US" sz="2000" b="1" kern="1200" dirty="0">
            <a:solidFill>
              <a:schemeClr val="bg1"/>
            </a:solidFill>
            <a:effectLst/>
          </a:endParaRPr>
        </a:p>
      </dsp:txBody>
      <dsp:txXfrm>
        <a:off x="4152324" y="1659028"/>
        <a:ext cx="2884255" cy="1058640"/>
      </dsp:txXfrm>
    </dsp:sp>
    <dsp:sp modelId="{F735C6F8-BAB9-4F07-BF34-F4972BABFD0A}">
      <dsp:nvSpPr>
        <dsp:cNvPr id="0" name=""/>
        <dsp:cNvSpPr/>
      </dsp:nvSpPr>
      <dsp:spPr>
        <a:xfrm>
          <a:off x="4163879" y="2750605"/>
          <a:ext cx="1430573" cy="992834"/>
        </a:xfrm>
        <a:custGeom>
          <a:avLst/>
          <a:gdLst/>
          <a:ahLst/>
          <a:cxnLst/>
          <a:rect l="0" t="0" r="0" b="0"/>
          <a:pathLst>
            <a:path>
              <a:moveTo>
                <a:pt x="1430573" y="0"/>
              </a:moveTo>
              <a:lnTo>
                <a:pt x="1430573" y="496417"/>
              </a:lnTo>
              <a:lnTo>
                <a:pt x="0" y="496417"/>
              </a:lnTo>
              <a:lnTo>
                <a:pt x="0" y="992834"/>
              </a:lnTo>
            </a:path>
          </a:pathLst>
        </a:custGeom>
        <a:noFill/>
        <a:ln w="25400" cap="flat" cmpd="sng" algn="ctr">
          <a:solidFill>
            <a:schemeClr val="accent5">
              <a:lumMod val="40000"/>
              <a:lumOff val="60000"/>
            </a:schemeClr>
          </a:solidFill>
          <a:prstDash val="solid"/>
          <a:tailEnd type="arrow"/>
        </a:ln>
        <a:effectLst/>
      </dsp:spPr>
      <dsp:style>
        <a:lnRef idx="2">
          <a:scrgbClr r="0" g="0" b="0"/>
        </a:lnRef>
        <a:fillRef idx="0">
          <a:scrgbClr r="0" g="0" b="0"/>
        </a:fillRef>
        <a:effectRef idx="0">
          <a:scrgbClr r="0" g="0" b="0"/>
        </a:effectRef>
        <a:fontRef idx="minor"/>
      </dsp:style>
    </dsp:sp>
    <dsp:sp modelId="{80F768E8-1B36-41A4-BA33-C5C237367E36}">
      <dsp:nvSpPr>
        <dsp:cNvPr id="0" name=""/>
        <dsp:cNvSpPr/>
      </dsp:nvSpPr>
      <dsp:spPr>
        <a:xfrm>
          <a:off x="3164572" y="3743439"/>
          <a:ext cx="1998613" cy="1266946"/>
        </a:xfrm>
        <a:prstGeom prst="roundRect">
          <a:avLst>
            <a:gd name="adj" fmla="val 10000"/>
          </a:avLst>
        </a:prstGeom>
        <a:gradFill rotWithShape="0">
          <a:gsLst>
            <a:gs pos="0">
              <a:schemeClr val="accent5">
                <a:lumMod val="20000"/>
                <a:lumOff val="80000"/>
              </a:schemeClr>
            </a:gs>
            <a:gs pos="39999">
              <a:schemeClr val="tx2">
                <a:lumMod val="60000"/>
                <a:lumOff val="40000"/>
              </a:schemeClr>
            </a:gs>
            <a:gs pos="100000">
              <a:schemeClr val="tx2">
                <a:lumMod val="75000"/>
              </a:schemeClr>
            </a:gs>
          </a:gsLst>
          <a:lin ang="4800000" scaled="0"/>
        </a:gradFill>
        <a:ln w="25400" cap="flat" cmpd="sng" algn="ctr">
          <a:noFill/>
          <a:prstDash val="solid"/>
        </a:ln>
        <a:effectLst>
          <a:outerShdw blurRad="44450" dist="27940" dir="5400000" algn="ctr" rotWithShape="0">
            <a:srgbClr val="000000">
              <a:alpha val="32000"/>
            </a:srgb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bg1"/>
              </a:solidFill>
              <a:effectLst>
                <a:outerShdw blurRad="38100" dist="38100" dir="2700000" algn="tl">
                  <a:srgbClr val="000000">
                    <a:alpha val="43137"/>
                  </a:srgbClr>
                </a:outerShdw>
              </a:effectLst>
              <a:latin typeface="+mn-lt"/>
            </a:rPr>
            <a:t>Use frequency</a:t>
          </a:r>
          <a:endParaRPr lang="en-US" sz="2400" kern="1200" dirty="0">
            <a:solidFill>
              <a:schemeClr val="bg1"/>
            </a:solidFill>
          </a:endParaRPr>
        </a:p>
      </dsp:txBody>
      <dsp:txXfrm>
        <a:off x="3201680" y="3780547"/>
        <a:ext cx="1924397" cy="1192730"/>
      </dsp:txXfrm>
    </dsp:sp>
    <dsp:sp modelId="{99E1A197-FC0E-4E23-A19B-88F3DC276C41}">
      <dsp:nvSpPr>
        <dsp:cNvPr id="0" name=""/>
        <dsp:cNvSpPr/>
      </dsp:nvSpPr>
      <dsp:spPr>
        <a:xfrm>
          <a:off x="5594452" y="2750605"/>
          <a:ext cx="1396231" cy="992834"/>
        </a:xfrm>
        <a:custGeom>
          <a:avLst/>
          <a:gdLst/>
          <a:ahLst/>
          <a:cxnLst/>
          <a:rect l="0" t="0" r="0" b="0"/>
          <a:pathLst>
            <a:path>
              <a:moveTo>
                <a:pt x="0" y="0"/>
              </a:moveTo>
              <a:lnTo>
                <a:pt x="0" y="496417"/>
              </a:lnTo>
              <a:lnTo>
                <a:pt x="1396231" y="496417"/>
              </a:lnTo>
              <a:lnTo>
                <a:pt x="1396231" y="992834"/>
              </a:lnTo>
            </a:path>
          </a:pathLst>
        </a:custGeom>
        <a:noFill/>
        <a:ln w="25400" cap="flat" cmpd="sng" algn="ctr">
          <a:solidFill>
            <a:schemeClr val="accent5">
              <a:lumMod val="40000"/>
              <a:lumOff val="60000"/>
            </a:schemeClr>
          </a:solidFill>
          <a:prstDash val="solid"/>
          <a:tailEnd type="arrow"/>
        </a:ln>
        <a:effectLst/>
      </dsp:spPr>
      <dsp:style>
        <a:lnRef idx="1">
          <a:schemeClr val="accent4"/>
        </a:lnRef>
        <a:fillRef idx="0">
          <a:schemeClr val="accent4"/>
        </a:fillRef>
        <a:effectRef idx="0">
          <a:schemeClr val="accent4"/>
        </a:effectRef>
        <a:fontRef idx="minor">
          <a:schemeClr val="tx1"/>
        </a:fontRef>
      </dsp:style>
    </dsp:sp>
    <dsp:sp modelId="{17149683-C5C9-445F-B01B-FDDDCF07A6F2}">
      <dsp:nvSpPr>
        <dsp:cNvPr id="0" name=""/>
        <dsp:cNvSpPr/>
      </dsp:nvSpPr>
      <dsp:spPr>
        <a:xfrm>
          <a:off x="5991377" y="3743439"/>
          <a:ext cx="1998613" cy="1266946"/>
        </a:xfrm>
        <a:prstGeom prst="roundRect">
          <a:avLst>
            <a:gd name="adj" fmla="val 10000"/>
          </a:avLst>
        </a:prstGeom>
        <a:gradFill rotWithShape="0">
          <a:gsLst>
            <a:gs pos="0">
              <a:schemeClr val="accent5">
                <a:lumMod val="20000"/>
                <a:lumOff val="80000"/>
              </a:schemeClr>
            </a:gs>
            <a:gs pos="39999">
              <a:schemeClr val="tx2">
                <a:lumMod val="60000"/>
                <a:lumOff val="40000"/>
              </a:schemeClr>
            </a:gs>
            <a:gs pos="100000">
              <a:schemeClr val="tx2">
                <a:lumMod val="75000"/>
              </a:schemeClr>
            </a:gs>
          </a:gsLst>
          <a:lin ang="4800000" scaled="0"/>
        </a:gradFill>
        <a:ln w="25400" cap="flat" cmpd="sng" algn="ctr">
          <a:solidFill>
            <a:schemeClr val="accent6">
              <a:shade val="80000"/>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bg1"/>
              </a:solidFill>
              <a:effectLst>
                <a:outerShdw blurRad="38100" dist="38100" dir="2700000" algn="tl">
                  <a:srgbClr val="000000">
                    <a:alpha val="43137"/>
                  </a:srgbClr>
                </a:outerShdw>
              </a:effectLst>
              <a:latin typeface="+mn-lt"/>
            </a:rPr>
            <a:t>Lack of quality</a:t>
          </a:r>
          <a:endParaRPr lang="en-US" sz="2400" kern="1200" dirty="0">
            <a:solidFill>
              <a:schemeClr val="bg1"/>
            </a:solidFill>
          </a:endParaRPr>
        </a:p>
      </dsp:txBody>
      <dsp:txXfrm>
        <a:off x="6028485" y="3780547"/>
        <a:ext cx="1924397" cy="119273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9A5C15-03F4-4AE0-A3D8-B46FC11418CA}" type="datetimeFigureOut">
              <a:rPr lang="en-US" smtClean="0"/>
              <a:pPr/>
              <a:t>11/5/2015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BE4810-E5FE-4902-A816-88724EE61C97}" type="slidenum">
              <a:rPr lang="en-US" smtClean="0"/>
              <a:pPr/>
              <a:t>‹#›</a:t>
            </a:fld>
            <a:endParaRPr lang="en-US"/>
          </a:p>
        </p:txBody>
      </p:sp>
    </p:spTree>
    <p:extLst>
      <p:ext uri="{BB962C8B-B14F-4D97-AF65-F5344CB8AC3E}">
        <p14:creationId xmlns:p14="http://schemas.microsoft.com/office/powerpoint/2010/main" val="844903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aspera-3.org/idfs/APAF_SRS_V1.0.pdf"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3</a:t>
            </a:fld>
            <a:endParaRPr lang="en-US" dirty="0"/>
          </a:p>
        </p:txBody>
      </p:sp>
    </p:spTree>
    <p:extLst>
      <p:ext uri="{BB962C8B-B14F-4D97-AF65-F5344CB8AC3E}">
        <p14:creationId xmlns:p14="http://schemas.microsoft.com/office/powerpoint/2010/main" val="1217469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a:t>
            </a:fld>
            <a:endParaRPr lang="en-US" dirty="0"/>
          </a:p>
        </p:txBody>
      </p:sp>
    </p:spTree>
    <p:extLst>
      <p:ext uri="{BB962C8B-B14F-4D97-AF65-F5344CB8AC3E}">
        <p14:creationId xmlns:p14="http://schemas.microsoft.com/office/powerpoint/2010/main" val="1985910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9</a:t>
            </a:fld>
            <a:endParaRPr lang="en-US" dirty="0"/>
          </a:p>
        </p:txBody>
      </p:sp>
    </p:spTree>
    <p:extLst>
      <p:ext uri="{BB962C8B-B14F-4D97-AF65-F5344CB8AC3E}">
        <p14:creationId xmlns:p14="http://schemas.microsoft.com/office/powerpoint/2010/main" val="2266808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E4810-E5FE-4902-A816-88724EE61C97}" type="slidenum">
              <a:rPr lang="en-US" smtClean="0"/>
              <a:pPr/>
              <a:t>30</a:t>
            </a:fld>
            <a:endParaRPr lang="en-US"/>
          </a:p>
        </p:txBody>
      </p:sp>
    </p:spTree>
    <p:extLst>
      <p:ext uri="{BB962C8B-B14F-4D97-AF65-F5344CB8AC3E}">
        <p14:creationId xmlns:p14="http://schemas.microsoft.com/office/powerpoint/2010/main" val="1913858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E4810-E5FE-4902-A816-88724EE61C97}" type="slidenum">
              <a:rPr lang="en-US" smtClean="0"/>
              <a:pPr/>
              <a:t>32</a:t>
            </a:fld>
            <a:endParaRPr lang="en-US"/>
          </a:p>
        </p:txBody>
      </p:sp>
    </p:spTree>
    <p:extLst>
      <p:ext uri="{BB962C8B-B14F-4D97-AF65-F5344CB8AC3E}">
        <p14:creationId xmlns:p14="http://schemas.microsoft.com/office/powerpoint/2010/main" val="1531861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C2008BE6-DC56-4459-ACDB-331A4803DBF4}" type="datetime1">
              <a:rPr lang="en-US"/>
              <a:pPr/>
              <a:t>11/5/2015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28AA07D0-C22C-48C7-A02E-90CB912243E2}" type="slidenum">
              <a:rPr lang="en-US"/>
              <a:pPr/>
              <a:t>43</a:t>
            </a:fld>
            <a:r>
              <a:rPr lang="en-US" dirty="0"/>
              <a:t>##</a:t>
            </a:r>
          </a:p>
        </p:txBody>
      </p:sp>
      <p:sp>
        <p:nvSpPr>
          <p:cNvPr id="477186" name="Rectangle 2"/>
          <p:cNvSpPr>
            <a:spLocks noGrp="1" noRot="1" noChangeAspect="1" noChangeArrowheads="1" noTextEdit="1"/>
          </p:cNvSpPr>
          <p:nvPr>
            <p:ph type="sldImg"/>
          </p:nvPr>
        </p:nvSpPr>
        <p:spPr>
          <a:ln/>
        </p:spPr>
      </p:sp>
      <p:sp>
        <p:nvSpPr>
          <p:cNvPr id="477187"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http://www.aspera-3.org/idfs/APAF_SRS_V1.0.pdf</a:t>
            </a:r>
            <a:endParaRPr lang="bg-BG" dirty="0" smtClean="0"/>
          </a:p>
          <a:p>
            <a:endParaRPr lang="bg-BG" dirty="0"/>
          </a:p>
        </p:txBody>
      </p:sp>
    </p:spTree>
    <p:extLst>
      <p:ext uri="{BB962C8B-B14F-4D97-AF65-F5344CB8AC3E}">
        <p14:creationId xmlns:p14="http://schemas.microsoft.com/office/powerpoint/2010/main" val="1142925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69</a:t>
            </a:fld>
            <a:endParaRPr lang="en-US" dirty="0"/>
          </a:p>
        </p:txBody>
      </p:sp>
    </p:spTree>
    <p:extLst>
      <p:ext uri="{BB962C8B-B14F-4D97-AF65-F5344CB8AC3E}">
        <p14:creationId xmlns:p14="http://schemas.microsoft.com/office/powerpoint/2010/main" val="730177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80</a:t>
            </a:fld>
            <a:endParaRPr lang="en-US" dirty="0"/>
          </a:p>
        </p:txBody>
      </p:sp>
    </p:spTree>
    <p:extLst>
      <p:ext uri="{BB962C8B-B14F-4D97-AF65-F5344CB8AC3E}">
        <p14:creationId xmlns:p14="http://schemas.microsoft.com/office/powerpoint/2010/main" val="2169900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2"/>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extLst>
      <p:ext uri="{BB962C8B-B14F-4D97-AF65-F5344CB8AC3E}">
        <p14:creationId xmlns:p14="http://schemas.microsoft.com/office/powerpoint/2010/main" val="262215957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76357C6A-8211-4D83-96BB-228B5617960C}" type="slidenum">
              <a:rPr lang="en-US" smtClean="0"/>
              <a:pPr/>
              <a:t>‹#›</a:t>
            </a:fld>
            <a:endParaRPr lang="en-US"/>
          </a:p>
        </p:txBody>
      </p:sp>
    </p:spTree>
    <p:extLst>
      <p:ext uri="{BB962C8B-B14F-4D97-AF65-F5344CB8AC3E}">
        <p14:creationId xmlns:p14="http://schemas.microsoft.com/office/powerpoint/2010/main" val="21740427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2"/>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76357C6A-8211-4D83-96BB-228B5617960C}" type="slidenum">
              <a:rPr lang="en-US" smtClean="0"/>
              <a:pPr/>
              <a:t>‹#›</a:t>
            </a:fld>
            <a:endParaRPr lang="en-US"/>
          </a:p>
        </p:txBody>
      </p:sp>
    </p:spTree>
    <p:extLst>
      <p:ext uri="{BB962C8B-B14F-4D97-AF65-F5344CB8AC3E}">
        <p14:creationId xmlns:p14="http://schemas.microsoft.com/office/powerpoint/2010/main" val="3022439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extLst>
      <p:ext uri="{BB962C8B-B14F-4D97-AF65-F5344CB8AC3E}">
        <p14:creationId xmlns:p14="http://schemas.microsoft.com/office/powerpoint/2010/main" val="332760280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Questions Slide">
    <p:spTree>
      <p:nvGrpSpPr>
        <p:cNvPr id="1" name=""/>
        <p:cNvGrpSpPr/>
        <p:nvPr/>
      </p:nvGrpSpPr>
      <p:grpSpPr>
        <a:xfrm>
          <a:off x="0" y="0"/>
          <a:ext cx="0" cy="0"/>
          <a:chOff x="0" y="0"/>
          <a:chExt cx="0" cy="0"/>
        </a:xfrm>
      </p:grpSpPr>
      <p:grpSp>
        <p:nvGrpSpPr>
          <p:cNvPr id="30" name="Group 29"/>
          <p:cNvGrpSpPr/>
          <p:nvPr/>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p:nvSpPr>
          <p:spPr>
            <a:xfrm flipH="1">
              <a:off x="3394421"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flipH="1">
              <a:off x="1350512" y="1528531"/>
              <a:ext cx="2008657"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p:nvSpPr>
          <p:spPr>
            <a:xfrm flipH="1">
              <a:off x="1538277" y="2175144"/>
              <a:ext cx="1816698"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p:nvSpPr>
          <p:spPr>
            <a:xfrm flipH="1">
              <a:off x="1660733" y="2421354"/>
              <a:ext cx="1697684"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p:nvSpPr>
          <p:spPr>
            <a:xfrm flipH="1">
              <a:off x="1448484" y="2878556"/>
              <a:ext cx="190883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p:nvSpPr>
          <p:spPr>
            <a:xfrm flipH="1">
              <a:off x="1636239" y="1946534"/>
              <a:ext cx="174759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p:nvSpPr>
          <p:spPr>
            <a:xfrm flipH="1">
              <a:off x="3402822"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p:nvSpPr>
          <p:spPr>
            <a:xfrm flipH="1">
              <a:off x="3389110" y="1523999"/>
              <a:ext cx="187428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p:nvSpPr>
          <p:spPr>
            <a:xfrm flipH="1">
              <a:off x="3398080"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p:nvSpPr>
        <p:spPr>
          <a:xfrm rot="9535351" flipH="1">
            <a:off x="923387"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p:nvSpPr>
        <p:spPr>
          <a:xfrm rot="16938170" flipH="1">
            <a:off x="4905823" y="1031967"/>
            <a:ext cx="859648"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p:nvSpPr>
        <p:spPr>
          <a:xfrm rot="19836951" flipH="1">
            <a:off x="7379011" y="1495156"/>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p:nvSpPr>
        <p:spPr>
          <a:xfrm rot="2233443" flipH="1">
            <a:off x="2139219" y="940067"/>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p:nvSpPr>
        <p:spPr>
          <a:xfrm rot="8530737" flipH="1">
            <a:off x="4757101"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p:nvSpPr>
        <p:spPr>
          <a:xfrm rot="12627025" flipH="1">
            <a:off x="2910498" y="4405709"/>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p:nvSpPr>
        <p:spPr>
          <a:xfrm rot="1186146" flipH="1">
            <a:off x="6185958"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p:nvSpPr>
        <p:spPr>
          <a:xfrm rot="19460650" flipH="1">
            <a:off x="3150207" y="1979503"/>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p:nvSpPr>
        <p:spPr>
          <a:xfrm rot="18277140" flipH="1">
            <a:off x="405235" y="3272338"/>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rot="18695734" flipH="1">
            <a:off x="3127408" y="5396301"/>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p:nvSpPr>
        <p:spPr>
          <a:xfrm rot="20840689" flipH="1">
            <a:off x="8186733" y="5517703"/>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p:nvSpPr>
        <p:spPr>
          <a:xfrm rot="15426793" flipH="1">
            <a:off x="1145826" y="4072255"/>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p:nvSpPr>
        <p:spPr>
          <a:xfrm rot="2086872" flipH="1">
            <a:off x="8330354" y="1359229"/>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2"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extLst>
      <p:ext uri="{BB962C8B-B14F-4D97-AF65-F5344CB8AC3E}">
        <p14:creationId xmlns:p14="http://schemas.microsoft.com/office/powerpoint/2010/main" val="290572406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Questions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828800" y="152400"/>
            <a:ext cx="7086600" cy="9144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10" name="TextBox 9"/>
          <p:cNvSpPr txBox="1"/>
          <p:nvPr/>
        </p:nvSpPr>
        <p:spPr>
          <a:xfrm>
            <a:off x="1295400" y="2438402"/>
            <a:ext cx="6400800" cy="2097345"/>
          </a:xfrm>
          <a:prstGeom prst="rect">
            <a:avLst/>
          </a:prstGeom>
        </p:spPr>
        <p:txBody>
          <a:bodyPr anchor="ctr" anchorCtr="0"/>
          <a:lstStyle/>
          <a:p>
            <a:pPr marL="319088" marR="0" lvl="0" indent="-319088" algn="ctr" defTabSz="914400" rtl="0" eaLnBrk="0" fontAlgn="base" latinLnBrk="0" hangingPunct="0">
              <a:lnSpc>
                <a:spcPct val="100000"/>
              </a:lnSpc>
              <a:spcBef>
                <a:spcPct val="20000"/>
              </a:spcBef>
              <a:spcAft>
                <a:spcPct val="0"/>
              </a:spcAft>
              <a:buClr>
                <a:schemeClr val="accent5">
                  <a:lumMod val="40000"/>
                  <a:lumOff val="60000"/>
                </a:schemeClr>
              </a:buClr>
              <a:buSzPct val="70000"/>
              <a:buFont typeface="Wingdings 2" pitchFamily="18" charset="2"/>
              <a:buNone/>
              <a:tabLst/>
              <a:defRPr/>
            </a:pPr>
            <a:r>
              <a:rPr lang="en-US" sz="8000" b="1" kern="1200" dirty="0" smtClean="0">
                <a:solidFill>
                  <a:srgbClr val="E8FFC8"/>
                </a:solidFill>
                <a:effectLst>
                  <a:outerShdw blurRad="38100" dist="38100" dir="2700000" algn="tl">
                    <a:srgbClr val="000000">
                      <a:alpha val="43137"/>
                    </a:srgbClr>
                  </a:outerShdw>
                </a:effectLst>
                <a:latin typeface="+mn-lt"/>
                <a:ea typeface="+mn-ea"/>
                <a:cs typeface="+mn-cs"/>
              </a:rPr>
              <a:t>Questions?</a:t>
            </a:r>
          </a:p>
        </p:txBody>
      </p:sp>
    </p:spTree>
    <p:extLst>
      <p:ext uri="{BB962C8B-B14F-4D97-AF65-F5344CB8AC3E}">
        <p14:creationId xmlns:p14="http://schemas.microsoft.com/office/powerpoint/2010/main" val="301822650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5821606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0" y="63502"/>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0" y="247652"/>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a:ext>
            </a:extLst>
          </a:blip>
          <a:stretch>
            <a:fillRect/>
          </a:stretch>
        </p:blipFill>
        <p:spPr bwMode="auto">
          <a:xfrm>
            <a:off x="152400" y="228602"/>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25862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iming>
    <p:tnLst>
      <p:par>
        <p:cTn id="1" dur="indefinite" restart="never" nodeType="tmRoot"/>
      </p:par>
    </p:tnLst>
  </p:timing>
  <p:txStyles>
    <p:titleStyle>
      <a:lvl1pPr algn="r" rtl="0" eaLnBrk="1" fontAlgn="base" hangingPunct="1">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1" fontAlgn="base" hangingPunct="1">
        <a:spcBef>
          <a:spcPct val="0"/>
        </a:spcBef>
        <a:spcAft>
          <a:spcPct val="0"/>
        </a:spcAft>
        <a:defRPr sz="3000" b="1">
          <a:solidFill>
            <a:schemeClr val="tx2"/>
          </a:solidFill>
          <a:latin typeface="Corbel" pitchFamily="34" charset="0"/>
        </a:defRPr>
      </a:lvl2pPr>
      <a:lvl3pPr algn="r" rtl="0" eaLnBrk="1" fontAlgn="base" hangingPunct="1">
        <a:spcBef>
          <a:spcPct val="0"/>
        </a:spcBef>
        <a:spcAft>
          <a:spcPct val="0"/>
        </a:spcAft>
        <a:defRPr sz="3000" b="1">
          <a:solidFill>
            <a:schemeClr val="tx2"/>
          </a:solidFill>
          <a:latin typeface="Corbel" pitchFamily="34" charset="0"/>
        </a:defRPr>
      </a:lvl3pPr>
      <a:lvl4pPr algn="r" rtl="0" eaLnBrk="1" fontAlgn="base" hangingPunct="1">
        <a:spcBef>
          <a:spcPct val="0"/>
        </a:spcBef>
        <a:spcAft>
          <a:spcPct val="0"/>
        </a:spcAft>
        <a:defRPr sz="3000" b="1">
          <a:solidFill>
            <a:schemeClr val="tx2"/>
          </a:solidFill>
          <a:latin typeface="Corbel" pitchFamily="34" charset="0"/>
        </a:defRPr>
      </a:lvl4pPr>
      <a:lvl5pPr algn="r" rtl="0" eaLnBrk="1" fontAlgn="base" hangingPunct="1">
        <a:spcBef>
          <a:spcPct val="0"/>
        </a:spcBef>
        <a:spcAft>
          <a:spcPct val="0"/>
        </a:spcAft>
        <a:defRPr sz="3000" b="1">
          <a:solidFill>
            <a:schemeClr val="tx2"/>
          </a:solidFill>
          <a:latin typeface="Corbel" pitchFamily="34" charset="0"/>
        </a:defRPr>
      </a:lvl5pPr>
      <a:lvl6pPr marL="457200" algn="r" rtl="0" eaLnBrk="1" fontAlgn="base" hangingPunct="1">
        <a:spcBef>
          <a:spcPct val="0"/>
        </a:spcBef>
        <a:spcAft>
          <a:spcPct val="0"/>
        </a:spcAft>
        <a:defRPr sz="3000" b="1">
          <a:solidFill>
            <a:schemeClr val="tx2"/>
          </a:solidFill>
          <a:latin typeface="Corbel" pitchFamily="34" charset="0"/>
        </a:defRPr>
      </a:lvl6pPr>
      <a:lvl7pPr marL="914400" algn="r" rtl="0" eaLnBrk="1" fontAlgn="base" hangingPunct="1">
        <a:spcBef>
          <a:spcPct val="0"/>
        </a:spcBef>
        <a:spcAft>
          <a:spcPct val="0"/>
        </a:spcAft>
        <a:defRPr sz="3000" b="1">
          <a:solidFill>
            <a:schemeClr val="tx2"/>
          </a:solidFill>
          <a:latin typeface="Corbel" pitchFamily="34" charset="0"/>
        </a:defRPr>
      </a:lvl7pPr>
      <a:lvl8pPr marL="1371600" algn="r" rtl="0" eaLnBrk="1" fontAlgn="base" hangingPunct="1">
        <a:spcBef>
          <a:spcPct val="0"/>
        </a:spcBef>
        <a:spcAft>
          <a:spcPct val="0"/>
        </a:spcAft>
        <a:defRPr sz="3000" b="1">
          <a:solidFill>
            <a:schemeClr val="tx2"/>
          </a:solidFill>
          <a:latin typeface="Corbel" pitchFamily="34" charset="0"/>
        </a:defRPr>
      </a:lvl8pPr>
      <a:lvl9pPr marL="1828800" algn="r" rtl="0" eaLnBrk="1" fontAlgn="base" hangingPunct="1">
        <a:spcBef>
          <a:spcPct val="0"/>
        </a:spcBef>
        <a:spcAft>
          <a:spcPct val="0"/>
        </a:spcAft>
        <a:defRPr sz="3000" b="1">
          <a:solidFill>
            <a:schemeClr val="tx2"/>
          </a:solidFill>
          <a:latin typeface="Corbel" pitchFamily="34" charset="0"/>
        </a:defRPr>
      </a:lvl9pPr>
    </p:titleStyle>
    <p:body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academy.telerik.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hyperlink" Target="http://facebook.com/TelerikAcademy" TargetMode="External"/><Relationship Id="rId3" Type="http://schemas.openxmlformats.org/officeDocument/2006/relationships/hyperlink" Target="http://academy.telerik.com/" TargetMode="External"/><Relationship Id="rId7" Type="http://schemas.openxmlformats.org/officeDocument/2006/relationships/image" Target="../media/image55.png"/><Relationship Id="rId2" Type="http://schemas.openxmlformats.org/officeDocument/2006/relationships/hyperlink" Target="http://csharpfundamentals.telerik.com/" TargetMode="Externa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hyperlink" Target="http://forums.academy.telerik.com/" TargetMode="External"/><Relationship Id="rId10" Type="http://schemas.openxmlformats.org/officeDocument/2006/relationships/image" Target="../media/image57.png"/><Relationship Id="rId4" Type="http://schemas.openxmlformats.org/officeDocument/2006/relationships/hyperlink" Target="http://www.facebook.com/telerikacademy" TargetMode="External"/><Relationship Id="rId9" Type="http://schemas.openxmlformats.org/officeDocument/2006/relationships/image" Target="../media/image5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Test Levels and Test Types</a:t>
            </a:r>
            <a:endParaRPr lang="en-US" dirty="0">
              <a:effectLst>
                <a:outerShdw blurRad="38100" dist="38100" dir="2700000" algn="tl">
                  <a:srgbClr val="000000">
                    <a:alpha val="43137"/>
                  </a:srgbClr>
                </a:outerShdw>
                <a:reflection blurRad="12000" stA="20000" endPos="50000" dist="12700" dir="5400000" sy="-100000" algn="bl" rotWithShape="0"/>
              </a:effectLst>
            </a:endParaRPr>
          </a:p>
        </p:txBody>
      </p:sp>
      <p:sp>
        <p:nvSpPr>
          <p:cNvPr id="3" name="Subtitle 2"/>
          <p:cNvSpPr>
            <a:spLocks noGrp="1"/>
          </p:cNvSpPr>
          <p:nvPr>
            <p:ph type="subTitle" idx="1"/>
          </p:nvPr>
        </p:nvSpPr>
        <p:spPr/>
        <p:txBody>
          <a:bodyPr/>
          <a:lstStyle/>
          <a:p>
            <a:r>
              <a:rPr lang="en-US" dirty="0"/>
              <a:t>Basic Phases and Generic Types of Testing</a:t>
            </a:r>
          </a:p>
        </p:txBody>
      </p:sp>
      <p:pic>
        <p:nvPicPr>
          <p:cNvPr id="23" name="Picture 4"/>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038993" y="152400"/>
            <a:ext cx="3647077" cy="17526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3"/>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602432" y="5168252"/>
            <a:ext cx="1684743" cy="1177291"/>
          </a:xfrm>
          <a:prstGeom prst="rect">
            <a:avLst/>
          </a:prstGeom>
          <a:noFill/>
          <a:ln>
            <a:noFill/>
          </a:ln>
          <a:effectLst>
            <a:glow rad="63500">
              <a:schemeClr val="tx1">
                <a:alpha val="4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Placeholder 12"/>
          <p:cNvSpPr>
            <a:spLocks noGrp="1"/>
          </p:cNvSpPr>
          <p:nvPr/>
        </p:nvSpPr>
        <p:spPr>
          <a:xfrm>
            <a:off x="497391" y="5455189"/>
            <a:ext cx="3990513" cy="400110"/>
          </a:xfrm>
          <a:prstGeom prst="rect">
            <a:avLst/>
          </a:prstGeom>
          <a:noFill/>
        </p:spPr>
        <p:txBody>
          <a:bodyPr wrap="square" rtlCol="0">
            <a:spAutoFit/>
          </a:bodyPr>
          <a:lst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20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Telerik Software Academy</a:t>
            </a:r>
            <a:endParaRPr lang="en-US" dirty="0"/>
          </a:p>
        </p:txBody>
      </p:sp>
      <p:sp>
        <p:nvSpPr>
          <p:cNvPr id="10" name="Text Placeholder 13"/>
          <p:cNvSpPr>
            <a:spLocks noGrp="1"/>
          </p:cNvSpPr>
          <p:nvPr/>
        </p:nvSpPr>
        <p:spPr>
          <a:xfrm>
            <a:off x="497392" y="5759989"/>
            <a:ext cx="3990513" cy="369332"/>
          </a:xfrm>
          <a:prstGeom prst="rect">
            <a:avLst/>
          </a:prstGeom>
          <a:noFill/>
        </p:spPr>
        <p:txBody>
          <a:bodyPr wrap="square" rtlCol="0">
            <a:spAutoFit/>
          </a:bodyPr>
          <a:lst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hlinkClick r:id="rId4"/>
              </a:rPr>
              <a:t>http://academy.telerik.com</a:t>
            </a:r>
            <a:r>
              <a:rPr lang="en-US" dirty="0" smtClean="0"/>
              <a:t> </a:t>
            </a:r>
            <a:endParaRPr lang="en-US" dirty="0"/>
          </a:p>
        </p:txBody>
      </p:sp>
      <p:sp>
        <p:nvSpPr>
          <p:cNvPr id="11" name="Text Placeholder 14"/>
          <p:cNvSpPr>
            <a:spLocks noGrp="1"/>
          </p:cNvSpPr>
          <p:nvPr/>
        </p:nvSpPr>
        <p:spPr>
          <a:xfrm>
            <a:off x="497392" y="5080546"/>
            <a:ext cx="3990513" cy="461665"/>
          </a:xfrm>
          <a:prstGeom prst="rect">
            <a:avLst/>
          </a:prstGeom>
          <a:noFill/>
        </p:spPr>
        <p:txBody>
          <a:bodyPr wrap="square" rtlCol="0">
            <a:spAutoFit/>
          </a:bodyPr>
          <a:lstStyle>
            <a:lvl1pPr marL="0" indent="0"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2400" b="1" kern="1200" dirty="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Software Quality Assurance</a:t>
            </a:r>
          </a:p>
        </p:txBody>
      </p:sp>
    </p:spTree>
    <p:extLst>
      <p:ext uri="{BB962C8B-B14F-4D97-AF65-F5344CB8AC3E}">
        <p14:creationId xmlns:p14="http://schemas.microsoft.com/office/powerpoint/2010/main" val="29099958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524000"/>
            <a:ext cx="7924800" cy="685800"/>
          </a:xfrm>
        </p:spPr>
        <p:txBody>
          <a:bodyPr/>
          <a:lstStyle/>
          <a:p>
            <a:r>
              <a:rPr lang="en-US" dirty="0"/>
              <a:t>Integration Testing</a:t>
            </a:r>
          </a:p>
        </p:txBody>
      </p:sp>
      <p:sp>
        <p:nvSpPr>
          <p:cNvPr id="3" name="Subtitle 2"/>
          <p:cNvSpPr>
            <a:spLocks noGrp="1"/>
          </p:cNvSpPr>
          <p:nvPr>
            <p:ph type="subTitle" idx="1"/>
          </p:nvPr>
        </p:nvSpPr>
        <p:spPr>
          <a:xfrm>
            <a:off x="609600" y="2326480"/>
            <a:ext cx="7924800" cy="569120"/>
          </a:xfrm>
        </p:spPr>
        <p:txBody>
          <a:bodyPr/>
          <a:lstStyle/>
          <a:p>
            <a:r>
              <a:rPr lang="en-US" dirty="0" smtClean="0"/>
              <a:t>Testing Components‘ Collaboration</a:t>
            </a:r>
            <a:endParaRPr lang="en-US" dirty="0"/>
          </a:p>
        </p:txBody>
      </p:sp>
      <p:pic>
        <p:nvPicPr>
          <p:cNvPr id="7170"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133600" y="2971800"/>
            <a:ext cx="4876800" cy="3438076"/>
          </a:xfrm>
          <a:prstGeom prst="rect">
            <a:avLst/>
          </a:prstGeom>
          <a:noFill/>
          <a:ln>
            <a:noFill/>
          </a:ln>
          <a:effectLst>
            <a:glow rad="63500">
              <a:schemeClr val="tx1">
                <a:alpha val="40000"/>
              </a:scheme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3400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a:t>
            </a:r>
            <a:endParaRPr lang="en-US" dirty="0"/>
          </a:p>
        </p:txBody>
      </p:sp>
      <p:sp>
        <p:nvSpPr>
          <p:cNvPr id="3" name="Content Placeholder 2"/>
          <p:cNvSpPr>
            <a:spLocks noGrp="1"/>
          </p:cNvSpPr>
          <p:nvPr>
            <p:ph idx="1"/>
          </p:nvPr>
        </p:nvSpPr>
        <p:spPr/>
        <p:txBody>
          <a:bodyPr/>
          <a:lstStyle/>
          <a:p>
            <a:pPr>
              <a:lnSpc>
                <a:spcPct val="100000"/>
              </a:lnSpc>
            </a:pPr>
            <a:r>
              <a:rPr lang="en-US" dirty="0" smtClean="0"/>
              <a:t>Composing units to </a:t>
            </a:r>
            <a:r>
              <a:rPr lang="en-US" dirty="0"/>
              <a:t>form </a:t>
            </a:r>
            <a:r>
              <a:rPr lang="en-US" dirty="0">
                <a:solidFill>
                  <a:schemeClr val="accent5">
                    <a:lumMod val="20000"/>
                    <a:lumOff val="80000"/>
                  </a:schemeClr>
                </a:solidFill>
              </a:rPr>
              <a:t>larger structural units </a:t>
            </a:r>
            <a:r>
              <a:rPr lang="en-US" dirty="0"/>
              <a:t>and </a:t>
            </a:r>
            <a:r>
              <a:rPr lang="en-US" dirty="0" smtClean="0"/>
              <a:t>subsystems</a:t>
            </a:r>
          </a:p>
          <a:p>
            <a:pPr>
              <a:lnSpc>
                <a:spcPct val="100000"/>
              </a:lnSpc>
            </a:pPr>
            <a:r>
              <a:rPr lang="en-US" dirty="0" smtClean="0"/>
              <a:t>Done </a:t>
            </a:r>
            <a:r>
              <a:rPr lang="en-US" dirty="0"/>
              <a:t>by developers, testers, or special integration </a:t>
            </a:r>
            <a:r>
              <a:rPr lang="en-US" dirty="0" smtClean="0"/>
              <a:t>teams</a:t>
            </a:r>
          </a:p>
          <a:p>
            <a:pPr>
              <a:lnSpc>
                <a:spcPct val="100000"/>
              </a:lnSpc>
            </a:pPr>
            <a:r>
              <a:rPr lang="en-US" dirty="0" smtClean="0"/>
              <a:t>Supposes that components are </a:t>
            </a:r>
            <a:r>
              <a:rPr lang="en-US" dirty="0" smtClean="0">
                <a:solidFill>
                  <a:schemeClr val="accent5">
                    <a:lumMod val="20000"/>
                    <a:lumOff val="80000"/>
                  </a:schemeClr>
                </a:solidFill>
              </a:rPr>
              <a:t>already tested individually</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pic>
        <p:nvPicPr>
          <p:cNvPr id="6"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607517" y="4457700"/>
            <a:ext cx="2003083" cy="16764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7402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of Integration Testing</a:t>
            </a:r>
            <a:endParaRPr lang="en-US" dirty="0"/>
          </a:p>
        </p:txBody>
      </p:sp>
      <p:sp>
        <p:nvSpPr>
          <p:cNvPr id="3" name="Content Placeholder 2"/>
          <p:cNvSpPr>
            <a:spLocks noGrp="1"/>
          </p:cNvSpPr>
          <p:nvPr>
            <p:ph idx="1"/>
          </p:nvPr>
        </p:nvSpPr>
        <p:spPr/>
        <p:txBody>
          <a:bodyPr/>
          <a:lstStyle/>
          <a:p>
            <a:pPr>
              <a:lnSpc>
                <a:spcPct val="100000"/>
              </a:lnSpc>
            </a:pPr>
            <a:r>
              <a:rPr lang="en-US" dirty="0" smtClean="0"/>
              <a:t>Component integration testing</a:t>
            </a:r>
          </a:p>
          <a:p>
            <a:pPr lvl="1">
              <a:lnSpc>
                <a:spcPct val="100000"/>
              </a:lnSpc>
            </a:pPr>
            <a:r>
              <a:rPr lang="en-US" sz="2800" dirty="0" smtClean="0"/>
              <a:t>Expose </a:t>
            </a:r>
            <a:r>
              <a:rPr lang="en-US" sz="2800" dirty="0"/>
              <a:t>defects in the interfaces and interaction between integrated components</a:t>
            </a:r>
            <a:endParaRPr lang="en-US" sz="2800" dirty="0" smtClean="0"/>
          </a:p>
          <a:p>
            <a:pPr lvl="1">
              <a:lnSpc>
                <a:spcPct val="100000"/>
              </a:lnSpc>
            </a:pPr>
            <a:r>
              <a:rPr lang="en-US" sz="2800" dirty="0"/>
              <a:t>Also called</a:t>
            </a:r>
          </a:p>
          <a:p>
            <a:pPr lvl="2">
              <a:lnSpc>
                <a:spcPct val="100000"/>
              </a:lnSpc>
            </a:pPr>
            <a:r>
              <a:rPr lang="en-US" dirty="0"/>
              <a:t>“Integration test in the </a:t>
            </a:r>
            <a:r>
              <a:rPr lang="en-US" dirty="0" smtClean="0"/>
              <a:t>small”</a:t>
            </a:r>
            <a:endParaRPr lang="en-US" dirty="0"/>
          </a:p>
          <a:p>
            <a:pPr>
              <a:lnSpc>
                <a:spcPct val="100000"/>
              </a:lnSpc>
            </a:pPr>
            <a:r>
              <a:rPr lang="en-US" dirty="0" smtClean="0"/>
              <a:t>System integration testing</a:t>
            </a:r>
          </a:p>
          <a:p>
            <a:pPr lvl="1">
              <a:lnSpc>
                <a:spcPct val="100000"/>
              </a:lnSpc>
            </a:pPr>
            <a:r>
              <a:rPr lang="en-US" sz="2800" dirty="0"/>
              <a:t>Testing the integration of systems and </a:t>
            </a:r>
            <a:r>
              <a:rPr lang="en-US" sz="2800" dirty="0" smtClean="0"/>
              <a:t>packages</a:t>
            </a:r>
          </a:p>
          <a:p>
            <a:pPr lvl="1">
              <a:lnSpc>
                <a:spcPct val="100000"/>
              </a:lnSpc>
            </a:pPr>
            <a:r>
              <a:rPr lang="en-US" sz="2800" dirty="0" smtClean="0"/>
              <a:t>Testing </a:t>
            </a:r>
            <a:r>
              <a:rPr lang="en-US" sz="2800" dirty="0"/>
              <a:t>interfaces to external organizations</a:t>
            </a:r>
            <a:endParaRPr lang="en-US" sz="2800" dirty="0" smtClean="0"/>
          </a:p>
          <a:p>
            <a:pPr lvl="1">
              <a:lnSpc>
                <a:spcPct val="100000"/>
              </a:lnSpc>
            </a:pPr>
            <a:r>
              <a:rPr lang="en-US" sz="2800" dirty="0"/>
              <a:t>Also called</a:t>
            </a:r>
          </a:p>
          <a:p>
            <a:pPr lvl="2">
              <a:lnSpc>
                <a:spcPct val="100000"/>
              </a:lnSpc>
            </a:pPr>
            <a:r>
              <a:rPr lang="en-US" dirty="0" smtClean="0"/>
              <a:t>“</a:t>
            </a:r>
            <a:r>
              <a:rPr lang="en-US" dirty="0"/>
              <a:t>Integration test in the large</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Tree>
    <p:extLst>
      <p:ext uri="{BB962C8B-B14F-4D97-AF65-F5344CB8AC3E}">
        <p14:creationId xmlns:p14="http://schemas.microsoft.com/office/powerpoint/2010/main" val="968530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Off-the-shelf Products</a:t>
            </a:r>
            <a:endParaRPr lang="en-US" dirty="0"/>
          </a:p>
        </p:txBody>
      </p:sp>
      <p:sp>
        <p:nvSpPr>
          <p:cNvPr id="3" name="Content Placeholder 2"/>
          <p:cNvSpPr>
            <a:spLocks noGrp="1"/>
          </p:cNvSpPr>
          <p:nvPr>
            <p:ph idx="1"/>
          </p:nvPr>
        </p:nvSpPr>
        <p:spPr/>
        <p:txBody>
          <a:bodyPr/>
          <a:lstStyle/>
          <a:p>
            <a:pPr>
              <a:lnSpc>
                <a:spcPct val="100000"/>
              </a:lnSpc>
            </a:pPr>
            <a:r>
              <a:rPr lang="en-US" dirty="0" smtClean="0"/>
              <a:t>Standard, </a:t>
            </a:r>
            <a:r>
              <a:rPr lang="en-US" dirty="0" smtClean="0">
                <a:solidFill>
                  <a:schemeClr val="accent5">
                    <a:lumMod val="20000"/>
                    <a:lumOff val="80000"/>
                  </a:schemeClr>
                </a:solidFill>
              </a:rPr>
              <a:t>existing components </a:t>
            </a:r>
            <a:r>
              <a:rPr lang="en-US" dirty="0" smtClean="0"/>
              <a:t>used with some modification</a:t>
            </a:r>
          </a:p>
          <a:p>
            <a:pPr>
              <a:lnSpc>
                <a:spcPct val="100000"/>
              </a:lnSpc>
            </a:pPr>
            <a:r>
              <a:rPr lang="en-US" dirty="0" smtClean="0"/>
              <a:t>Usually not subject of component testing</a:t>
            </a:r>
          </a:p>
          <a:p>
            <a:pPr>
              <a:lnSpc>
                <a:spcPct val="100000"/>
              </a:lnSpc>
            </a:pPr>
            <a:r>
              <a:rPr lang="en-US" dirty="0" smtClean="0"/>
              <a:t>Must be tested for </a:t>
            </a:r>
            <a:r>
              <a:rPr lang="en-US" dirty="0" smtClean="0">
                <a:solidFill>
                  <a:schemeClr val="accent5">
                    <a:lumMod val="20000"/>
                    <a:lumOff val="80000"/>
                  </a:schemeClr>
                </a:solidFill>
              </a:rPr>
              <a:t>integration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pic>
        <p:nvPicPr>
          <p:cNvPr id="11267"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304377" y="3662697"/>
            <a:ext cx="4535246" cy="2509503"/>
          </a:xfrm>
          <a:prstGeom prst="rect">
            <a:avLst/>
          </a:prstGeom>
          <a:noFill/>
          <a:ln>
            <a:noFill/>
          </a:ln>
          <a:effectLst>
            <a:glow rad="63500">
              <a:schemeClr val="tx1">
                <a:alpha val="40000"/>
              </a:scheme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5588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Integration Testing?</a:t>
            </a:r>
            <a:endParaRPr lang="en-US" dirty="0"/>
          </a:p>
        </p:txBody>
      </p:sp>
      <p:sp>
        <p:nvSpPr>
          <p:cNvPr id="3" name="Content Placeholder 2"/>
          <p:cNvSpPr>
            <a:spLocks noGrp="1"/>
          </p:cNvSpPr>
          <p:nvPr>
            <p:ph idx="1"/>
          </p:nvPr>
        </p:nvSpPr>
        <p:spPr/>
        <p:txBody>
          <a:bodyPr/>
          <a:lstStyle/>
          <a:p>
            <a:pPr>
              <a:lnSpc>
                <a:spcPct val="100000"/>
              </a:lnSpc>
            </a:pPr>
            <a:r>
              <a:rPr lang="en-US" dirty="0"/>
              <a:t>After assembling the </a:t>
            </a:r>
            <a:r>
              <a:rPr lang="en-US" dirty="0" smtClean="0"/>
              <a:t>components </a:t>
            </a:r>
            <a:r>
              <a:rPr lang="en-US" dirty="0" smtClean="0">
                <a:solidFill>
                  <a:schemeClr val="accent5">
                    <a:lumMod val="20000"/>
                    <a:lumOff val="80000"/>
                  </a:schemeClr>
                </a:solidFill>
              </a:rPr>
              <a:t>new fault may occur</a:t>
            </a:r>
          </a:p>
          <a:p>
            <a:pPr>
              <a:lnSpc>
                <a:spcPct val="100000"/>
              </a:lnSpc>
            </a:pPr>
            <a:r>
              <a:rPr lang="en-US" dirty="0" smtClean="0"/>
              <a:t>Testing must confirm that </a:t>
            </a:r>
            <a:r>
              <a:rPr lang="en-US" dirty="0"/>
              <a:t>all components </a:t>
            </a:r>
            <a:r>
              <a:rPr lang="en-US" dirty="0">
                <a:solidFill>
                  <a:schemeClr val="accent5">
                    <a:lumMod val="20000"/>
                    <a:lumOff val="80000"/>
                  </a:schemeClr>
                </a:solidFill>
              </a:rPr>
              <a:t>collaborate</a:t>
            </a:r>
            <a:r>
              <a:rPr lang="en-US" dirty="0"/>
              <a:t> </a:t>
            </a:r>
            <a:r>
              <a:rPr lang="en-US" dirty="0" smtClean="0"/>
              <a:t>correctly</a:t>
            </a:r>
          </a:p>
          <a:p>
            <a:pPr>
              <a:lnSpc>
                <a:spcPct val="100000"/>
              </a:lnSpc>
            </a:pPr>
            <a:r>
              <a:rPr lang="en-US" dirty="0" smtClean="0"/>
              <a:t>The main goal - </a:t>
            </a:r>
            <a:r>
              <a:rPr lang="en-US" dirty="0" smtClean="0">
                <a:solidFill>
                  <a:schemeClr val="accent5">
                    <a:lumMod val="20000"/>
                    <a:lumOff val="80000"/>
                  </a:schemeClr>
                </a:solidFill>
              </a:rPr>
              <a:t>exposing faults</a:t>
            </a:r>
          </a:p>
          <a:p>
            <a:pPr lvl="1">
              <a:lnSpc>
                <a:spcPct val="100000"/>
              </a:lnSpc>
            </a:pPr>
            <a:r>
              <a:rPr lang="en-US" dirty="0"/>
              <a:t>I</a:t>
            </a:r>
            <a:r>
              <a:rPr lang="en-US" dirty="0" smtClean="0"/>
              <a:t>n </a:t>
            </a:r>
            <a:r>
              <a:rPr lang="en-US" dirty="0"/>
              <a:t>the </a:t>
            </a:r>
            <a:r>
              <a:rPr lang="en-US" dirty="0" smtClean="0"/>
              <a:t>interfaces</a:t>
            </a:r>
          </a:p>
          <a:p>
            <a:pPr lvl="1">
              <a:lnSpc>
                <a:spcPct val="100000"/>
              </a:lnSpc>
            </a:pPr>
            <a:r>
              <a:rPr lang="en-US" dirty="0"/>
              <a:t>I</a:t>
            </a:r>
            <a:r>
              <a:rPr lang="en-US" dirty="0" smtClean="0"/>
              <a:t>n </a:t>
            </a:r>
            <a:r>
              <a:rPr lang="en-US" dirty="0"/>
              <a:t>the interaction between integrated </a:t>
            </a:r>
            <a:r>
              <a:rPr lang="en-US" dirty="0" smtClean="0"/>
              <a:t>components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pic>
        <p:nvPicPr>
          <p:cNvPr id="9218" name="Picture 2" descr="http://4.bp.blogspot.com/-9Lpmw55nnuo/TZ-AdeTtZlI/AAAAAAAAA4I/iIogzOfVrSA/s640/1256186461796715642question-mark-icon.svg.hi.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7162800" y="3657600"/>
            <a:ext cx="1488006" cy="2209800"/>
          </a:xfrm>
          <a:prstGeom prst="rect">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493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Typical Problems</a:t>
            </a:r>
            <a:endParaRPr lang="en-US" dirty="0"/>
          </a:p>
        </p:txBody>
      </p:sp>
      <p:sp>
        <p:nvSpPr>
          <p:cNvPr id="3" name="Content Placeholder 2"/>
          <p:cNvSpPr>
            <a:spLocks noGrp="1"/>
          </p:cNvSpPr>
          <p:nvPr>
            <p:ph idx="1"/>
          </p:nvPr>
        </p:nvSpPr>
        <p:spPr/>
        <p:txBody>
          <a:bodyPr/>
          <a:lstStyle/>
          <a:p>
            <a:pPr>
              <a:lnSpc>
                <a:spcPct val="100000"/>
              </a:lnSpc>
            </a:pPr>
            <a:r>
              <a:rPr lang="en-US" dirty="0"/>
              <a:t>Wrong </a:t>
            </a:r>
            <a:r>
              <a:rPr lang="en-US" dirty="0">
                <a:solidFill>
                  <a:schemeClr val="accent5">
                    <a:lumMod val="20000"/>
                    <a:lumOff val="80000"/>
                  </a:schemeClr>
                </a:solidFill>
              </a:rPr>
              <a:t>interface </a:t>
            </a:r>
            <a:r>
              <a:rPr lang="en-US" dirty="0" smtClean="0">
                <a:solidFill>
                  <a:schemeClr val="accent5">
                    <a:lumMod val="20000"/>
                    <a:lumOff val="80000"/>
                  </a:schemeClr>
                </a:solidFill>
              </a:rPr>
              <a:t>formats</a:t>
            </a:r>
          </a:p>
          <a:p>
            <a:pPr lvl="1">
              <a:lnSpc>
                <a:spcPct val="100000"/>
              </a:lnSpc>
            </a:pPr>
            <a:r>
              <a:rPr lang="en-US" dirty="0" smtClean="0"/>
              <a:t>Incompatible interface formats</a:t>
            </a:r>
          </a:p>
          <a:p>
            <a:pPr lvl="1">
              <a:lnSpc>
                <a:spcPct val="100000"/>
              </a:lnSpc>
            </a:pPr>
            <a:r>
              <a:rPr lang="en-US" dirty="0" smtClean="0"/>
              <a:t>Wrong files format</a:t>
            </a:r>
            <a:endParaRPr lang="en-US" dirty="0"/>
          </a:p>
          <a:p>
            <a:pPr>
              <a:lnSpc>
                <a:spcPct val="100000"/>
              </a:lnSpc>
            </a:pPr>
            <a:r>
              <a:rPr lang="en-US" dirty="0"/>
              <a:t>Typical faults in </a:t>
            </a:r>
            <a:r>
              <a:rPr lang="en-US" dirty="0">
                <a:solidFill>
                  <a:schemeClr val="accent5">
                    <a:lumMod val="20000"/>
                    <a:lumOff val="80000"/>
                  </a:schemeClr>
                </a:solidFill>
              </a:rPr>
              <a:t>data exchange</a:t>
            </a:r>
          </a:p>
          <a:p>
            <a:pPr lvl="1">
              <a:lnSpc>
                <a:spcPct val="100000"/>
              </a:lnSpc>
            </a:pPr>
            <a:r>
              <a:rPr lang="en-US" dirty="0" smtClean="0"/>
              <a:t>Syntactically </a:t>
            </a:r>
            <a:r>
              <a:rPr lang="en-US" dirty="0"/>
              <a:t>wrong or no </a:t>
            </a:r>
            <a:r>
              <a:rPr lang="en-US" dirty="0" smtClean="0"/>
              <a:t>data</a:t>
            </a:r>
          </a:p>
          <a:p>
            <a:pPr lvl="1">
              <a:lnSpc>
                <a:spcPct val="100000"/>
              </a:lnSpc>
            </a:pPr>
            <a:r>
              <a:rPr lang="en-US" dirty="0" smtClean="0"/>
              <a:t>Different interpretation of </a:t>
            </a:r>
            <a:r>
              <a:rPr lang="en-US" dirty="0"/>
              <a:t>received </a:t>
            </a:r>
            <a:r>
              <a:rPr lang="en-US" dirty="0" smtClean="0"/>
              <a:t>data</a:t>
            </a:r>
          </a:p>
          <a:p>
            <a:pPr lvl="1">
              <a:lnSpc>
                <a:spcPct val="100000"/>
              </a:lnSpc>
            </a:pPr>
            <a:r>
              <a:rPr lang="en-US" dirty="0" smtClean="0"/>
              <a:t>Timing problems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pic>
        <p:nvPicPr>
          <p:cNvPr id="2052" name="Picture 4" descr="http://pixabay.com/static/uploads/photo/2013/07/12/18/34/puzzle-153507_64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4194" y="1752600"/>
            <a:ext cx="2155006" cy="1926037"/>
          </a:xfrm>
          <a:prstGeom prst="rect">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109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Approaches</a:t>
            </a:r>
            <a:endParaRPr lang="bg-BG" dirty="0"/>
          </a:p>
        </p:txBody>
      </p:sp>
      <p:sp>
        <p:nvSpPr>
          <p:cNvPr id="3" name="Content Placeholder 2"/>
          <p:cNvSpPr>
            <a:spLocks noGrp="1"/>
          </p:cNvSpPr>
          <p:nvPr>
            <p:ph idx="1"/>
          </p:nvPr>
        </p:nvSpPr>
        <p:spPr/>
        <p:txBody>
          <a:bodyPr/>
          <a:lstStyle/>
          <a:p>
            <a:r>
              <a:rPr lang="en-US" dirty="0" smtClean="0"/>
              <a:t>There are different approaches for integration testing </a:t>
            </a:r>
          </a:p>
          <a:p>
            <a:pPr lvl="1"/>
            <a:r>
              <a:rPr lang="en-US" dirty="0" smtClean="0"/>
              <a:t>The </a:t>
            </a:r>
            <a:r>
              <a:rPr lang="en-US" dirty="0" smtClean="0">
                <a:solidFill>
                  <a:schemeClr val="accent5">
                    <a:lumMod val="20000"/>
                    <a:lumOff val="80000"/>
                  </a:schemeClr>
                </a:solidFill>
              </a:rPr>
              <a:t>Big Bang </a:t>
            </a:r>
            <a:r>
              <a:rPr lang="en-US" dirty="0" smtClean="0"/>
              <a:t>approach</a:t>
            </a:r>
          </a:p>
          <a:p>
            <a:pPr lvl="2"/>
            <a:r>
              <a:rPr lang="en-US" dirty="0" smtClean="0"/>
              <a:t>all components or systems are integrated simultaneously</a:t>
            </a:r>
          </a:p>
          <a:p>
            <a:pPr lvl="2"/>
            <a:r>
              <a:rPr lang="en-US" dirty="0" smtClean="0"/>
              <a:t>The main disadvantage: difficult to trace the cause of failures</a:t>
            </a:r>
          </a:p>
          <a:p>
            <a:pPr lvl="1"/>
            <a:r>
              <a:rPr lang="en-US" dirty="0" smtClean="0"/>
              <a:t>The </a:t>
            </a:r>
            <a:r>
              <a:rPr lang="en-US" dirty="0" smtClean="0">
                <a:solidFill>
                  <a:schemeClr val="accent5">
                    <a:lumMod val="20000"/>
                    <a:lumOff val="80000"/>
                  </a:schemeClr>
                </a:solidFill>
              </a:rPr>
              <a:t>incremental</a:t>
            </a:r>
            <a:r>
              <a:rPr lang="en-US" dirty="0" smtClean="0"/>
              <a:t> approach </a:t>
            </a:r>
          </a:p>
          <a:p>
            <a:pPr lvl="2"/>
            <a:r>
              <a:rPr lang="en-US" dirty="0" smtClean="0"/>
              <a:t>The main disadvantage: time-consuming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Tree>
    <p:extLst>
      <p:ext uri="{BB962C8B-B14F-4D97-AF65-F5344CB8AC3E}">
        <p14:creationId xmlns:p14="http://schemas.microsoft.com/office/powerpoint/2010/main" val="33711518"/>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Incremental Approaches</a:t>
            </a:r>
            <a:endParaRPr lang="bg-BG" dirty="0"/>
          </a:p>
        </p:txBody>
      </p:sp>
      <p:sp>
        <p:nvSpPr>
          <p:cNvPr id="3" name="Content Placeholder 2"/>
          <p:cNvSpPr>
            <a:spLocks noGrp="1"/>
          </p:cNvSpPr>
          <p:nvPr>
            <p:ph idx="1"/>
          </p:nvPr>
        </p:nvSpPr>
        <p:spPr/>
        <p:txBody>
          <a:bodyPr/>
          <a:lstStyle/>
          <a:p>
            <a:r>
              <a:rPr lang="en-US" dirty="0" smtClean="0"/>
              <a:t>The </a:t>
            </a:r>
            <a:r>
              <a:rPr lang="en-US" dirty="0" smtClean="0">
                <a:solidFill>
                  <a:schemeClr val="accent5">
                    <a:lumMod val="20000"/>
                    <a:lumOff val="80000"/>
                  </a:schemeClr>
                </a:solidFill>
              </a:rPr>
              <a:t>Top-Down</a:t>
            </a:r>
            <a:r>
              <a:rPr lang="en-US" dirty="0" smtClean="0"/>
              <a:t> approach</a:t>
            </a:r>
          </a:p>
          <a:p>
            <a:pPr lvl="1"/>
            <a:r>
              <a:rPr lang="en-US" dirty="0" smtClean="0"/>
              <a:t>The high level logic and flow are tested first - the low level components are tested later </a:t>
            </a:r>
          </a:p>
          <a:p>
            <a:r>
              <a:rPr lang="en-US" dirty="0" smtClean="0"/>
              <a:t>The </a:t>
            </a:r>
            <a:r>
              <a:rPr lang="en-US" dirty="0" smtClean="0">
                <a:solidFill>
                  <a:schemeClr val="accent5">
                    <a:lumMod val="20000"/>
                    <a:lumOff val="80000"/>
                  </a:schemeClr>
                </a:solidFill>
              </a:rPr>
              <a:t>Bottom-Up</a:t>
            </a:r>
            <a:r>
              <a:rPr lang="en-US" dirty="0" smtClean="0"/>
              <a:t> approach</a:t>
            </a:r>
          </a:p>
          <a:p>
            <a:pPr lvl="1"/>
            <a:r>
              <a:rPr lang="en-US" dirty="0" smtClean="0"/>
              <a:t>Opposite to the Top-Down approach</a:t>
            </a:r>
          </a:p>
          <a:p>
            <a:pPr lvl="1"/>
            <a:r>
              <a:rPr lang="en-US" dirty="0" smtClean="0"/>
              <a:t>The main disadvantage - the high level or the most complex functionalities are tested late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Tree>
    <p:extLst>
      <p:ext uri="{BB962C8B-B14F-4D97-AF65-F5344CB8AC3E}">
        <p14:creationId xmlns:p14="http://schemas.microsoft.com/office/powerpoint/2010/main" val="3371151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524000"/>
            <a:ext cx="7924800" cy="685800"/>
          </a:xfrm>
        </p:spPr>
        <p:txBody>
          <a:bodyPr/>
          <a:lstStyle/>
          <a:p>
            <a:r>
              <a:rPr lang="en-US" dirty="0"/>
              <a:t>System </a:t>
            </a:r>
            <a:r>
              <a:rPr lang="en-US" dirty="0" smtClean="0"/>
              <a:t>Testing</a:t>
            </a:r>
            <a:endParaRPr lang="en-US" dirty="0"/>
          </a:p>
        </p:txBody>
      </p:sp>
      <p:sp>
        <p:nvSpPr>
          <p:cNvPr id="3" name="Subtitle 2"/>
          <p:cNvSpPr>
            <a:spLocks noGrp="1"/>
          </p:cNvSpPr>
          <p:nvPr>
            <p:ph type="subTitle" idx="1"/>
          </p:nvPr>
        </p:nvSpPr>
        <p:spPr>
          <a:xfrm>
            <a:off x="609600" y="2286000"/>
            <a:ext cx="7924800" cy="569120"/>
          </a:xfrm>
        </p:spPr>
        <p:txBody>
          <a:bodyPr/>
          <a:lstStyle/>
          <a:p>
            <a:r>
              <a:rPr lang="en-US" dirty="0" smtClean="0"/>
              <a:t>Comparing </a:t>
            </a:r>
            <a:r>
              <a:rPr lang="en-US" dirty="0"/>
              <a:t>T</a:t>
            </a:r>
            <a:r>
              <a:rPr lang="en-US" dirty="0" smtClean="0"/>
              <a:t>he System With Requirements</a:t>
            </a:r>
            <a:endParaRPr lang="en-US" dirty="0"/>
          </a:p>
        </p:txBody>
      </p:sp>
      <p:pic>
        <p:nvPicPr>
          <p:cNvPr id="4098" name="Picture 2" descr="http://cfile30.uf.tistory.com/image/0108334951DBEFCC2877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5084" y="3426463"/>
            <a:ext cx="3113652" cy="2335239"/>
          </a:xfrm>
          <a:prstGeom prst="rect">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584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System Testing</a:t>
            </a:r>
            <a:endParaRPr lang="en-US" dirty="0"/>
          </a:p>
        </p:txBody>
      </p:sp>
      <p:sp>
        <p:nvSpPr>
          <p:cNvPr id="3" name="Content Placeholder 2"/>
          <p:cNvSpPr>
            <a:spLocks noGrp="1"/>
          </p:cNvSpPr>
          <p:nvPr>
            <p:ph idx="1"/>
          </p:nvPr>
        </p:nvSpPr>
        <p:spPr/>
        <p:txBody>
          <a:bodyPr/>
          <a:lstStyle/>
          <a:p>
            <a:pPr>
              <a:lnSpc>
                <a:spcPct val="100000"/>
              </a:lnSpc>
            </a:pPr>
            <a:r>
              <a:rPr lang="en-US" dirty="0" smtClean="0"/>
              <a:t>Previous tests were done </a:t>
            </a:r>
            <a:r>
              <a:rPr lang="en-US" dirty="0"/>
              <a:t>against technical specifications</a:t>
            </a:r>
          </a:p>
          <a:p>
            <a:pPr>
              <a:lnSpc>
                <a:spcPct val="100000"/>
              </a:lnSpc>
            </a:pPr>
            <a:r>
              <a:rPr lang="en-US" dirty="0" smtClean="0"/>
              <a:t>The </a:t>
            </a:r>
            <a:r>
              <a:rPr lang="en-US" dirty="0">
                <a:solidFill>
                  <a:schemeClr val="accent5">
                    <a:lumMod val="20000"/>
                    <a:lumOff val="80000"/>
                  </a:schemeClr>
                </a:solidFill>
              </a:rPr>
              <a:t>system </a:t>
            </a:r>
            <a:r>
              <a:rPr lang="en-US" dirty="0" smtClean="0">
                <a:solidFill>
                  <a:schemeClr val="accent5">
                    <a:lumMod val="20000"/>
                    <a:lumOff val="80000"/>
                  </a:schemeClr>
                </a:solidFill>
              </a:rPr>
              <a:t>test </a:t>
            </a:r>
          </a:p>
          <a:p>
            <a:pPr lvl="1">
              <a:lnSpc>
                <a:spcPct val="100000"/>
              </a:lnSpc>
            </a:pPr>
            <a:r>
              <a:rPr lang="en-US" dirty="0"/>
              <a:t>L</a:t>
            </a:r>
            <a:r>
              <a:rPr lang="en-US" dirty="0" smtClean="0"/>
              <a:t>ooks </a:t>
            </a:r>
            <a:r>
              <a:rPr lang="en-US" dirty="0"/>
              <a:t>at the system from </a:t>
            </a:r>
            <a:r>
              <a:rPr lang="en-US" dirty="0" smtClean="0"/>
              <a:t>another perspective </a:t>
            </a:r>
          </a:p>
          <a:p>
            <a:pPr lvl="2">
              <a:lnSpc>
                <a:spcPct val="100000"/>
              </a:lnSpc>
            </a:pPr>
            <a:r>
              <a:rPr lang="en-US" dirty="0"/>
              <a:t>O</a:t>
            </a:r>
            <a:r>
              <a:rPr lang="en-US" dirty="0" smtClean="0"/>
              <a:t>f </a:t>
            </a:r>
            <a:r>
              <a:rPr lang="en-US" dirty="0"/>
              <a:t>the </a:t>
            </a:r>
            <a:r>
              <a:rPr lang="en-US" dirty="0" smtClean="0">
                <a:solidFill>
                  <a:schemeClr val="accent5">
                    <a:lumMod val="20000"/>
                    <a:lumOff val="80000"/>
                  </a:schemeClr>
                </a:solidFill>
              </a:rPr>
              <a:t>customer</a:t>
            </a:r>
          </a:p>
          <a:p>
            <a:pPr lvl="2">
              <a:lnSpc>
                <a:spcPct val="100000"/>
              </a:lnSpc>
            </a:pPr>
            <a:r>
              <a:rPr lang="en-US" dirty="0" smtClean="0"/>
              <a:t>Of the </a:t>
            </a:r>
            <a:r>
              <a:rPr lang="en-US" dirty="0"/>
              <a:t>future </a:t>
            </a:r>
            <a:r>
              <a:rPr lang="en-US" dirty="0" smtClean="0">
                <a:solidFill>
                  <a:schemeClr val="accent5">
                    <a:lumMod val="20000"/>
                    <a:lumOff val="80000"/>
                  </a:schemeClr>
                </a:solidFill>
              </a:rPr>
              <a:t>user</a:t>
            </a:r>
          </a:p>
          <a:p>
            <a:pPr>
              <a:lnSpc>
                <a:spcPct val="100000"/>
              </a:lnSpc>
            </a:pPr>
            <a:r>
              <a:rPr lang="en-US" dirty="0"/>
              <a:t>Many functions and system </a:t>
            </a:r>
            <a:r>
              <a:rPr lang="en-US" dirty="0" smtClean="0"/>
              <a:t>characteristics result </a:t>
            </a:r>
            <a:r>
              <a:rPr lang="en-US" dirty="0"/>
              <a:t>from the </a:t>
            </a:r>
            <a:r>
              <a:rPr lang="en-US" dirty="0">
                <a:solidFill>
                  <a:schemeClr val="accent5">
                    <a:lumMod val="20000"/>
                    <a:lumOff val="80000"/>
                  </a:schemeClr>
                </a:solidFill>
              </a:rPr>
              <a:t>interaction</a:t>
            </a:r>
            <a:r>
              <a:rPr lang="en-US" dirty="0"/>
              <a:t> of all system </a:t>
            </a:r>
            <a:r>
              <a:rPr lang="en-US" dirty="0" smtClean="0"/>
              <a:t>components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Tree>
    <p:extLst>
      <p:ext uri="{BB962C8B-B14F-4D97-AF65-F5344CB8AC3E}">
        <p14:creationId xmlns:p14="http://schemas.microsoft.com/office/powerpoint/2010/main" val="1069088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Lectors</a:t>
            </a:r>
          </a:p>
        </p:txBody>
      </p:sp>
      <p:sp>
        <p:nvSpPr>
          <p:cNvPr id="3" name="Content Placeholder 2"/>
          <p:cNvSpPr>
            <a:spLocks noGrp="1"/>
          </p:cNvSpPr>
          <p:nvPr>
            <p:ph idx="1"/>
          </p:nvPr>
        </p:nvSpPr>
        <p:spPr>
          <a:xfrm>
            <a:off x="952500" y="932331"/>
            <a:ext cx="7581900" cy="5764304"/>
          </a:xfrm>
        </p:spPr>
        <p:txBody>
          <a:bodyPr/>
          <a:lstStyle/>
          <a:p>
            <a:pPr>
              <a:lnSpc>
                <a:spcPct val="100000"/>
              </a:lnSpc>
            </a:pPr>
            <a:r>
              <a:rPr lang="en-US" dirty="0">
                <a:solidFill>
                  <a:schemeClr val="accent5">
                    <a:lumMod val="20000"/>
                    <a:lumOff val="80000"/>
                  </a:schemeClr>
                </a:solidFill>
              </a:rPr>
              <a:t>Snejina Lazarova</a:t>
            </a:r>
          </a:p>
          <a:p>
            <a:pPr marL="357188" lvl="1" indent="0">
              <a:lnSpc>
                <a:spcPct val="100000"/>
              </a:lnSpc>
              <a:spcBef>
                <a:spcPts val="300"/>
              </a:spcBef>
              <a:spcAft>
                <a:spcPts val="300"/>
              </a:spcAft>
              <a:buNone/>
            </a:pPr>
            <a:r>
              <a:rPr lang="en-US" sz="2400" dirty="0" smtClean="0"/>
              <a:t>Project Manager</a:t>
            </a:r>
          </a:p>
          <a:p>
            <a:pPr marL="357188" lvl="1" indent="0">
              <a:lnSpc>
                <a:spcPct val="100000"/>
              </a:lnSpc>
              <a:spcBef>
                <a:spcPts val="300"/>
              </a:spcBef>
              <a:spcAft>
                <a:spcPts val="300"/>
              </a:spcAft>
              <a:buNone/>
            </a:pPr>
            <a:r>
              <a:rPr lang="en-US" sz="2400" dirty="0" smtClean="0"/>
              <a:t>BI &amp; Reporting Team</a:t>
            </a:r>
          </a:p>
          <a:p>
            <a:pPr lvl="1">
              <a:lnSpc>
                <a:spcPct val="100000"/>
              </a:lnSpc>
              <a:spcBef>
                <a:spcPts val="300"/>
              </a:spcBef>
              <a:spcAft>
                <a:spcPts val="300"/>
              </a:spcAft>
            </a:pPr>
            <a:endParaRPr lang="en-US" dirty="0"/>
          </a:p>
          <a:p>
            <a:pPr lvl="1">
              <a:lnSpc>
                <a:spcPct val="100000"/>
              </a:lnSpc>
              <a:spcBef>
                <a:spcPts val="300"/>
              </a:spcBef>
              <a:spcAft>
                <a:spcPts val="300"/>
              </a:spcAft>
            </a:pPr>
            <a:endParaRPr lang="en-US" dirty="0"/>
          </a:p>
          <a:p>
            <a:pPr>
              <a:lnSpc>
                <a:spcPct val="100000"/>
              </a:lnSpc>
              <a:spcBef>
                <a:spcPts val="300"/>
              </a:spcBef>
              <a:spcAft>
                <a:spcPts val="300"/>
              </a:spcAft>
            </a:pPr>
            <a:r>
              <a:rPr lang="en-US" dirty="0">
                <a:solidFill>
                  <a:schemeClr val="accent5">
                    <a:lumMod val="20000"/>
                    <a:lumOff val="80000"/>
                  </a:schemeClr>
                </a:solidFill>
              </a:rPr>
              <a:t>Dimo Mitev</a:t>
            </a:r>
          </a:p>
          <a:p>
            <a:pPr marL="357188" lvl="1" indent="0">
              <a:lnSpc>
                <a:spcPct val="100000"/>
              </a:lnSpc>
              <a:buNone/>
            </a:pPr>
            <a:r>
              <a:rPr lang="en-US" sz="2400" dirty="0" smtClean="0"/>
              <a:t>QA Architect</a:t>
            </a:r>
          </a:p>
          <a:p>
            <a:pPr marL="357188" lvl="1" indent="0">
              <a:lnSpc>
                <a:spcPct val="100000"/>
              </a:lnSpc>
              <a:buNone/>
            </a:pPr>
            <a:r>
              <a:rPr lang="en-US" sz="2400" dirty="0" smtClean="0"/>
              <a:t>Backend Services Team</a:t>
            </a:r>
            <a:r>
              <a:rPr lang="en-US" dirty="0" smtClean="0"/>
              <a:t/>
            </a:r>
            <a:br>
              <a:rPr lang="en-US" dirty="0" smtClean="0"/>
            </a:br>
            <a:r>
              <a:rPr lang="en-US" dirty="0" smtClean="0">
                <a:effectLst/>
              </a:rPr>
              <a:t/>
            </a:r>
            <a:br>
              <a:rPr lang="en-US" dirty="0" smtClean="0">
                <a:effectLst/>
              </a:rPr>
            </a:b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b="6165"/>
          <a:stretch/>
        </p:blipFill>
        <p:spPr>
          <a:xfrm>
            <a:off x="6099452" y="3790421"/>
            <a:ext cx="1441959" cy="2029609"/>
          </a:xfrm>
          <a:prstGeom prst="roundRect">
            <a:avLst/>
          </a:prstGeom>
          <a:noFill/>
          <a:ln>
            <a:noFill/>
          </a:ln>
          <a:effectLst>
            <a:glow rad="101600">
              <a:schemeClr val="tx1">
                <a:alpha val="60000"/>
              </a:schemeClr>
            </a:glow>
            <a:outerShdw dist="35921" dir="2700000" algn="ctr" rotWithShape="0">
              <a:schemeClr val="bg2"/>
            </a:outerShdw>
          </a:effectLst>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9450" y="971594"/>
            <a:ext cx="1387326" cy="2080989"/>
          </a:xfrm>
          <a:prstGeom prst="round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3576824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Environment</a:t>
            </a:r>
            <a:endParaRPr lang="en-US" dirty="0"/>
          </a:p>
        </p:txBody>
      </p:sp>
      <p:sp>
        <p:nvSpPr>
          <p:cNvPr id="3" name="Content Placeholder 2"/>
          <p:cNvSpPr>
            <a:spLocks noGrp="1"/>
          </p:cNvSpPr>
          <p:nvPr>
            <p:ph idx="1"/>
          </p:nvPr>
        </p:nvSpPr>
        <p:spPr/>
        <p:txBody>
          <a:bodyPr/>
          <a:lstStyle/>
          <a:p>
            <a:r>
              <a:rPr lang="en-US" dirty="0" smtClean="0"/>
              <a:t>System testing requires specific test environment</a:t>
            </a:r>
          </a:p>
          <a:p>
            <a:pPr lvl="1"/>
            <a:r>
              <a:rPr lang="en-US" dirty="0" smtClean="0"/>
              <a:t>Hardware</a:t>
            </a:r>
          </a:p>
          <a:p>
            <a:pPr lvl="1"/>
            <a:r>
              <a:rPr lang="en-US" dirty="0"/>
              <a:t>S</a:t>
            </a:r>
            <a:r>
              <a:rPr lang="en-US" dirty="0" smtClean="0"/>
              <a:t>ystem software</a:t>
            </a:r>
          </a:p>
          <a:p>
            <a:pPr lvl="1"/>
            <a:r>
              <a:rPr lang="en-US" dirty="0"/>
              <a:t>D</a:t>
            </a:r>
            <a:r>
              <a:rPr lang="en-US" dirty="0" smtClean="0"/>
              <a:t>evice </a:t>
            </a:r>
            <a:r>
              <a:rPr lang="en-US" dirty="0"/>
              <a:t>driver </a:t>
            </a:r>
            <a:r>
              <a:rPr lang="en-US" dirty="0" smtClean="0"/>
              <a:t>software</a:t>
            </a:r>
          </a:p>
          <a:p>
            <a:pPr lvl="1"/>
            <a:r>
              <a:rPr lang="en-US" dirty="0" smtClean="0"/>
              <a:t>Networks</a:t>
            </a:r>
          </a:p>
          <a:p>
            <a:pPr lvl="1"/>
            <a:r>
              <a:rPr lang="en-US" dirty="0"/>
              <a:t>E</a:t>
            </a:r>
            <a:r>
              <a:rPr lang="en-US" dirty="0" smtClean="0"/>
              <a:t>xternal systems</a:t>
            </a:r>
          </a:p>
          <a:p>
            <a:pPr lvl="1"/>
            <a:r>
              <a:rPr lang="en-US" dirty="0"/>
              <a:t>E</a:t>
            </a:r>
            <a:r>
              <a:rPr lang="en-US" dirty="0" smtClean="0"/>
              <a:t>tc.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pic>
        <p:nvPicPr>
          <p:cNvPr id="6146"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410200" y="2828925"/>
            <a:ext cx="2990850" cy="2581275"/>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8584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t>
            </a:r>
            <a:r>
              <a:rPr lang="en-US" dirty="0" smtClean="0"/>
              <a:t>Environment (2)</a:t>
            </a:r>
            <a:endParaRPr lang="en-US" dirty="0"/>
          </a:p>
        </p:txBody>
      </p:sp>
      <p:sp>
        <p:nvSpPr>
          <p:cNvPr id="3" name="Content Placeholder 2"/>
          <p:cNvSpPr>
            <a:spLocks noGrp="1"/>
          </p:cNvSpPr>
          <p:nvPr>
            <p:ph idx="1"/>
          </p:nvPr>
        </p:nvSpPr>
        <p:spPr/>
        <p:txBody>
          <a:bodyPr/>
          <a:lstStyle/>
          <a:p>
            <a:r>
              <a:rPr lang="en-US" dirty="0" smtClean="0"/>
              <a:t>A common mistake is testing in the </a:t>
            </a:r>
            <a:r>
              <a:rPr lang="en-US" dirty="0" smtClean="0">
                <a:solidFill>
                  <a:schemeClr val="accent5">
                    <a:lumMod val="20000"/>
                    <a:lumOff val="80000"/>
                  </a:schemeClr>
                </a:solidFill>
              </a:rPr>
              <a:t>customer’s operational environment</a:t>
            </a:r>
          </a:p>
          <a:p>
            <a:pPr lvl="1"/>
            <a:r>
              <a:rPr lang="en-US" dirty="0" smtClean="0"/>
              <a:t>Failures may cause damage to the system</a:t>
            </a:r>
          </a:p>
          <a:p>
            <a:pPr lvl="1"/>
            <a:r>
              <a:rPr lang="en-US" dirty="0" smtClean="0"/>
              <a:t>No control on the environment</a:t>
            </a:r>
          </a:p>
          <a:p>
            <a:pPr lvl="2"/>
            <a:r>
              <a:rPr lang="en-US" dirty="0" smtClean="0">
                <a:solidFill>
                  <a:schemeClr val="accent5">
                    <a:lumMod val="20000"/>
                    <a:lumOff val="80000"/>
                  </a:schemeClr>
                </a:solidFill>
              </a:rPr>
              <a:t>Parallel processes </a:t>
            </a:r>
            <a:r>
              <a:rPr lang="en-US" dirty="0" smtClean="0"/>
              <a:t>may influence</a:t>
            </a:r>
          </a:p>
          <a:p>
            <a:pPr lvl="2"/>
            <a:r>
              <a:rPr lang="en-US" dirty="0" smtClean="0"/>
              <a:t>The test can hardly be </a:t>
            </a:r>
            <a:r>
              <a:rPr lang="en-US" dirty="0" smtClean="0">
                <a:solidFill>
                  <a:schemeClr val="accent5">
                    <a:lumMod val="20000"/>
                    <a:lumOff val="80000"/>
                  </a:schemeClr>
                </a:solidFill>
              </a:rPr>
              <a:t>reproduced</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pic>
        <p:nvPicPr>
          <p:cNvPr id="7171"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477000" y="4419600"/>
            <a:ext cx="2349065" cy="2390864"/>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6235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Problems</a:t>
            </a:r>
            <a:endParaRPr lang="en-US" dirty="0"/>
          </a:p>
        </p:txBody>
      </p:sp>
      <p:sp>
        <p:nvSpPr>
          <p:cNvPr id="3" name="Content Placeholder 2"/>
          <p:cNvSpPr>
            <a:spLocks noGrp="1"/>
          </p:cNvSpPr>
          <p:nvPr>
            <p:ph idx="1"/>
          </p:nvPr>
        </p:nvSpPr>
        <p:spPr/>
        <p:txBody>
          <a:bodyPr/>
          <a:lstStyle/>
          <a:p>
            <a:pPr>
              <a:lnSpc>
                <a:spcPct val="100000"/>
              </a:lnSpc>
            </a:pPr>
            <a:r>
              <a:rPr lang="en-US" dirty="0" smtClean="0"/>
              <a:t>Unclear or missing system requirements</a:t>
            </a:r>
          </a:p>
          <a:p>
            <a:pPr lvl="1">
              <a:lnSpc>
                <a:spcPct val="100000"/>
              </a:lnSpc>
            </a:pPr>
            <a:r>
              <a:rPr lang="en-US" dirty="0" smtClean="0"/>
              <a:t>Missing specification </a:t>
            </a:r>
            <a:r>
              <a:rPr lang="en-US" dirty="0"/>
              <a:t>of the system's </a:t>
            </a:r>
            <a:r>
              <a:rPr lang="en-US" dirty="0">
                <a:solidFill>
                  <a:schemeClr val="accent5">
                    <a:lumMod val="20000"/>
                    <a:lumOff val="80000"/>
                  </a:schemeClr>
                </a:solidFill>
              </a:rPr>
              <a:t>correct behavior</a:t>
            </a:r>
            <a:endParaRPr lang="en-US" dirty="0" smtClean="0">
              <a:solidFill>
                <a:schemeClr val="accent5">
                  <a:lumMod val="20000"/>
                  <a:lumOff val="80000"/>
                </a:schemeClr>
              </a:solidFill>
            </a:endParaRPr>
          </a:p>
          <a:p>
            <a:pPr>
              <a:lnSpc>
                <a:spcPct val="100000"/>
              </a:lnSpc>
            </a:pPr>
            <a:r>
              <a:rPr lang="en-US" dirty="0" smtClean="0"/>
              <a:t>Missed decisions</a:t>
            </a:r>
          </a:p>
          <a:p>
            <a:pPr lvl="1">
              <a:lnSpc>
                <a:spcPct val="100000"/>
              </a:lnSpc>
            </a:pPr>
            <a:r>
              <a:rPr lang="en-US" dirty="0" smtClean="0">
                <a:solidFill>
                  <a:schemeClr val="accent5">
                    <a:lumMod val="20000"/>
                    <a:lumOff val="80000"/>
                  </a:schemeClr>
                </a:solidFill>
              </a:rPr>
              <a:t>Not reviewed </a:t>
            </a:r>
            <a:r>
              <a:rPr lang="en-US" dirty="0" smtClean="0"/>
              <a:t>and not approved requirements</a:t>
            </a:r>
          </a:p>
          <a:p>
            <a:pPr>
              <a:lnSpc>
                <a:spcPct val="100000"/>
              </a:lnSpc>
            </a:pPr>
            <a:r>
              <a:rPr lang="en-US" dirty="0" smtClean="0"/>
              <a:t>Project failure possible</a:t>
            </a:r>
          </a:p>
          <a:p>
            <a:pPr lvl="1">
              <a:lnSpc>
                <a:spcPct val="100000"/>
              </a:lnSpc>
            </a:pPr>
            <a:r>
              <a:rPr lang="en-US" dirty="0" smtClean="0"/>
              <a:t>Realization might turn to be in the </a:t>
            </a:r>
            <a:r>
              <a:rPr lang="en-US" dirty="0" smtClean="0">
                <a:solidFill>
                  <a:schemeClr val="accent5">
                    <a:lumMod val="20000"/>
                    <a:lumOff val="80000"/>
                  </a:schemeClr>
                </a:solidFill>
              </a:rPr>
              <a:t>wrong direction</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spTree>
    <p:extLst>
      <p:ext uri="{BB962C8B-B14F-4D97-AF65-F5344CB8AC3E}">
        <p14:creationId xmlns:p14="http://schemas.microsoft.com/office/powerpoint/2010/main" val="1440361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43000"/>
            <a:ext cx="7924800" cy="685800"/>
          </a:xfrm>
        </p:spPr>
        <p:txBody>
          <a:bodyPr/>
          <a:lstStyle/>
          <a:p>
            <a:r>
              <a:rPr lang="en-US" dirty="0" smtClean="0"/>
              <a:t>Acceptance Testing</a:t>
            </a:r>
            <a:endParaRPr lang="en-US" dirty="0"/>
          </a:p>
        </p:txBody>
      </p:sp>
      <p:sp>
        <p:nvSpPr>
          <p:cNvPr id="3" name="Subtitle 2"/>
          <p:cNvSpPr>
            <a:spLocks noGrp="1"/>
          </p:cNvSpPr>
          <p:nvPr>
            <p:ph type="subTitle" idx="1"/>
          </p:nvPr>
        </p:nvSpPr>
        <p:spPr>
          <a:xfrm>
            <a:off x="609600" y="1905000"/>
            <a:ext cx="7924800" cy="569120"/>
          </a:xfrm>
        </p:spPr>
        <p:txBody>
          <a:bodyPr/>
          <a:lstStyle/>
          <a:p>
            <a:r>
              <a:rPr lang="en-US" dirty="0" smtClean="0"/>
              <a:t>Involving the Customer Himself</a:t>
            </a:r>
            <a:endParaRPr lang="en-US" dirty="0"/>
          </a:p>
        </p:txBody>
      </p:sp>
      <p:pic>
        <p:nvPicPr>
          <p:cNvPr id="8194" name="Picture 2" descr="http://bezprizvanniy.blog.bg/photos/98648/original/Monkey-Computer.jpg"/>
          <p:cNvPicPr>
            <a:picLocks noChangeAspect="1" noChangeArrowheads="1"/>
          </p:cNvPicPr>
          <p:nvPr/>
        </p:nvPicPr>
        <p:blipFill>
          <a:blip r:embed="rId2" cstate="screen">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2583052" y="2743200"/>
            <a:ext cx="3977897" cy="3352800"/>
          </a:xfrm>
          <a:prstGeom prst="roundRect">
            <a:avLst>
              <a:gd name="adj" fmla="val 7041"/>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128287"/>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Main Idea</a:t>
            </a:r>
            <a:endParaRPr lang="en-US" dirty="0"/>
          </a:p>
        </p:txBody>
      </p:sp>
      <p:sp>
        <p:nvSpPr>
          <p:cNvPr id="3" name="Content Placeholder 2"/>
          <p:cNvSpPr>
            <a:spLocks noGrp="1"/>
          </p:cNvSpPr>
          <p:nvPr>
            <p:ph idx="1"/>
          </p:nvPr>
        </p:nvSpPr>
        <p:spPr/>
        <p:txBody>
          <a:bodyPr/>
          <a:lstStyle/>
          <a:p>
            <a:pPr>
              <a:lnSpc>
                <a:spcPct val="100000"/>
              </a:lnSpc>
            </a:pPr>
            <a:r>
              <a:rPr lang="en-US" dirty="0" smtClean="0"/>
              <a:t>The </a:t>
            </a:r>
            <a:r>
              <a:rPr lang="en-US" dirty="0"/>
              <a:t>focus is on the </a:t>
            </a:r>
            <a:r>
              <a:rPr lang="en-US" dirty="0">
                <a:solidFill>
                  <a:schemeClr val="accent5">
                    <a:lumMod val="20000"/>
                    <a:lumOff val="80000"/>
                  </a:schemeClr>
                </a:solidFill>
              </a:rPr>
              <a:t>customer's perspective </a:t>
            </a:r>
            <a:r>
              <a:rPr lang="en-US" dirty="0"/>
              <a:t>and </a:t>
            </a:r>
            <a:r>
              <a:rPr lang="en-US" dirty="0" smtClean="0"/>
              <a:t>judgment</a:t>
            </a:r>
          </a:p>
          <a:p>
            <a:pPr lvl="1">
              <a:lnSpc>
                <a:spcPct val="100000"/>
              </a:lnSpc>
            </a:pPr>
            <a:r>
              <a:rPr lang="en-US" dirty="0" smtClean="0"/>
              <a:t>Especially for customer specific software</a:t>
            </a:r>
          </a:p>
          <a:p>
            <a:pPr>
              <a:lnSpc>
                <a:spcPct val="100000"/>
              </a:lnSpc>
            </a:pPr>
            <a:r>
              <a:rPr lang="en-US" dirty="0" smtClean="0"/>
              <a:t>The customer </a:t>
            </a:r>
            <a:r>
              <a:rPr lang="en-US" dirty="0"/>
              <a:t>is actually involved </a:t>
            </a:r>
            <a:endParaRPr lang="en-US" dirty="0" smtClean="0"/>
          </a:p>
          <a:p>
            <a:pPr lvl="1">
              <a:lnSpc>
                <a:spcPct val="100000"/>
              </a:lnSpc>
            </a:pPr>
            <a:r>
              <a:rPr lang="en-US" dirty="0" smtClean="0"/>
              <a:t>The only test he can </a:t>
            </a:r>
            <a:r>
              <a:rPr lang="en-US" dirty="0" smtClean="0">
                <a:solidFill>
                  <a:schemeClr val="accent5">
                    <a:lumMod val="20000"/>
                    <a:lumOff val="80000"/>
                  </a:schemeClr>
                </a:solidFill>
              </a:rPr>
              <a:t>understand</a:t>
            </a:r>
          </a:p>
          <a:p>
            <a:pPr lvl="1">
              <a:lnSpc>
                <a:spcPct val="100000"/>
              </a:lnSpc>
            </a:pPr>
            <a:r>
              <a:rPr lang="en-US" dirty="0" smtClean="0"/>
              <a:t>Might have the main </a:t>
            </a:r>
            <a:r>
              <a:rPr lang="en-US" dirty="0" smtClean="0">
                <a:solidFill>
                  <a:schemeClr val="accent5">
                    <a:lumMod val="20000"/>
                    <a:lumOff val="80000"/>
                  </a:schemeClr>
                </a:solidFill>
              </a:rPr>
              <a:t>responsibility</a:t>
            </a:r>
          </a:p>
          <a:p>
            <a:pPr>
              <a:lnSpc>
                <a:spcPct val="100000"/>
              </a:lnSpc>
            </a:pPr>
            <a:r>
              <a:rPr lang="en-US" dirty="0"/>
              <a:t>Performed </a:t>
            </a:r>
            <a:r>
              <a:rPr lang="en-US" dirty="0" smtClean="0"/>
              <a:t>in a </a:t>
            </a:r>
            <a:r>
              <a:rPr lang="en-US" dirty="0" smtClean="0">
                <a:solidFill>
                  <a:schemeClr val="accent5">
                    <a:lumMod val="20000"/>
                    <a:lumOff val="80000"/>
                  </a:schemeClr>
                </a:solidFill>
              </a:rPr>
              <a:t>customer’s like environment</a:t>
            </a:r>
          </a:p>
          <a:p>
            <a:pPr lvl="1">
              <a:lnSpc>
                <a:spcPct val="100000"/>
              </a:lnSpc>
            </a:pPr>
            <a:r>
              <a:rPr lang="en-US" dirty="0" smtClean="0"/>
              <a:t>As </a:t>
            </a:r>
            <a:r>
              <a:rPr lang="en-US" dirty="0"/>
              <a:t>similar as possible to </a:t>
            </a:r>
            <a:r>
              <a:rPr lang="en-US" dirty="0" smtClean="0"/>
              <a:t>the target environment</a:t>
            </a:r>
          </a:p>
          <a:p>
            <a:pPr lvl="1">
              <a:lnSpc>
                <a:spcPct val="100000"/>
              </a:lnSpc>
            </a:pPr>
            <a:r>
              <a:rPr lang="en-US" dirty="0" smtClean="0">
                <a:solidFill>
                  <a:srgbClr val="F5FFC2"/>
                </a:solidFill>
              </a:rPr>
              <a:t>New issues may occur</a:t>
            </a:r>
            <a:endParaRPr lang="en-US" dirty="0">
              <a:solidFill>
                <a:srgbClr val="F5FFC2"/>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Tree>
    <p:extLst>
      <p:ext uri="{BB962C8B-B14F-4D97-AF65-F5344CB8AC3E}">
        <p14:creationId xmlns:p14="http://schemas.microsoft.com/office/powerpoint/2010/main" val="3129148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 </a:t>
            </a:r>
            <a:r>
              <a:rPr lang="en-US" dirty="0"/>
              <a:t>of </a:t>
            </a:r>
            <a:r>
              <a:rPr lang="en-US" dirty="0" smtClean="0"/>
              <a:t>Acceptance Testing </a:t>
            </a:r>
            <a:endParaRPr lang="en-US" dirty="0"/>
          </a:p>
        </p:txBody>
      </p:sp>
      <p:sp>
        <p:nvSpPr>
          <p:cNvPr id="3" name="Content Placeholder 2"/>
          <p:cNvSpPr>
            <a:spLocks noGrp="1"/>
          </p:cNvSpPr>
          <p:nvPr>
            <p:ph idx="1"/>
          </p:nvPr>
        </p:nvSpPr>
        <p:spPr/>
        <p:txBody>
          <a:bodyPr/>
          <a:lstStyle/>
          <a:p>
            <a:pPr>
              <a:lnSpc>
                <a:spcPct val="100000"/>
              </a:lnSpc>
            </a:pPr>
            <a:r>
              <a:rPr lang="en-US" dirty="0"/>
              <a:t>Typical </a:t>
            </a:r>
            <a:r>
              <a:rPr lang="en-US" dirty="0" smtClean="0"/>
              <a:t>aspects of </a:t>
            </a:r>
            <a:r>
              <a:rPr lang="en-US" dirty="0"/>
              <a:t>acceptance </a:t>
            </a:r>
            <a:r>
              <a:rPr lang="en-US" dirty="0" smtClean="0"/>
              <a:t>testing:</a:t>
            </a:r>
          </a:p>
          <a:p>
            <a:pPr lvl="1">
              <a:lnSpc>
                <a:spcPct val="100000"/>
              </a:lnSpc>
            </a:pPr>
            <a:r>
              <a:rPr lang="en-US" dirty="0">
                <a:solidFill>
                  <a:schemeClr val="accent5">
                    <a:lumMod val="20000"/>
                    <a:lumOff val="80000"/>
                  </a:schemeClr>
                </a:solidFill>
              </a:rPr>
              <a:t>C</a:t>
            </a:r>
            <a:r>
              <a:rPr lang="en-US" dirty="0" smtClean="0">
                <a:solidFill>
                  <a:schemeClr val="accent5">
                    <a:lumMod val="20000"/>
                    <a:lumOff val="80000"/>
                  </a:schemeClr>
                </a:solidFill>
              </a:rPr>
              <a:t>ontract</a:t>
            </a:r>
            <a:r>
              <a:rPr lang="en-US" dirty="0" smtClean="0"/>
              <a:t> </a:t>
            </a:r>
            <a:r>
              <a:rPr lang="en-US" dirty="0" smtClean="0">
                <a:solidFill>
                  <a:schemeClr val="accent5">
                    <a:lumMod val="20000"/>
                    <a:lumOff val="80000"/>
                  </a:schemeClr>
                </a:solidFill>
              </a:rPr>
              <a:t>fulfillment</a:t>
            </a:r>
            <a:r>
              <a:rPr lang="en-US" dirty="0" smtClean="0"/>
              <a:t> verification</a:t>
            </a:r>
            <a:endParaRPr lang="en-US" dirty="0"/>
          </a:p>
          <a:p>
            <a:pPr lvl="1">
              <a:lnSpc>
                <a:spcPct val="100000"/>
              </a:lnSpc>
            </a:pPr>
            <a:r>
              <a:rPr lang="en-US" dirty="0">
                <a:solidFill>
                  <a:schemeClr val="accent5">
                    <a:lumMod val="20000"/>
                    <a:lumOff val="80000"/>
                  </a:schemeClr>
                </a:solidFill>
              </a:rPr>
              <a:t>User acceptance </a:t>
            </a:r>
            <a:r>
              <a:rPr lang="en-US" dirty="0"/>
              <a:t>testing</a:t>
            </a:r>
          </a:p>
          <a:p>
            <a:pPr lvl="1">
              <a:lnSpc>
                <a:spcPct val="100000"/>
              </a:lnSpc>
            </a:pPr>
            <a:r>
              <a:rPr lang="en-US" dirty="0">
                <a:solidFill>
                  <a:schemeClr val="accent5">
                    <a:lumMod val="20000"/>
                    <a:lumOff val="80000"/>
                  </a:schemeClr>
                </a:solidFill>
              </a:rPr>
              <a:t>Operational</a:t>
            </a:r>
            <a:r>
              <a:rPr lang="en-US" dirty="0"/>
              <a:t> (acceptance) testing</a:t>
            </a:r>
          </a:p>
          <a:p>
            <a:pPr lvl="1">
              <a:lnSpc>
                <a:spcPct val="100000"/>
              </a:lnSpc>
            </a:pPr>
            <a:r>
              <a:rPr lang="en-US" dirty="0">
                <a:solidFill>
                  <a:schemeClr val="accent5">
                    <a:lumMod val="20000"/>
                    <a:lumOff val="80000"/>
                  </a:schemeClr>
                </a:solidFill>
              </a:rPr>
              <a:t>Field test </a:t>
            </a:r>
            <a:r>
              <a:rPr lang="en-US" dirty="0"/>
              <a:t>(alpha and beta testing</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pic>
        <p:nvPicPr>
          <p:cNvPr id="11266"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043113" y="4572000"/>
            <a:ext cx="5057775" cy="1600200"/>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6553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Contract </a:t>
            </a:r>
            <a:r>
              <a:rPr lang="en-US" sz="3800" dirty="0" smtClean="0"/>
              <a:t>Fulfillment </a:t>
            </a:r>
            <a:r>
              <a:rPr lang="en-US" sz="3800" dirty="0"/>
              <a:t>V</a:t>
            </a:r>
            <a:r>
              <a:rPr lang="en-US" sz="3800" dirty="0" smtClean="0"/>
              <a:t>erification</a:t>
            </a:r>
            <a:endParaRPr lang="en-US" sz="3800" dirty="0"/>
          </a:p>
        </p:txBody>
      </p:sp>
      <p:sp>
        <p:nvSpPr>
          <p:cNvPr id="3" name="Content Placeholder 2"/>
          <p:cNvSpPr>
            <a:spLocks noGrp="1"/>
          </p:cNvSpPr>
          <p:nvPr>
            <p:ph idx="1"/>
          </p:nvPr>
        </p:nvSpPr>
        <p:spPr>
          <a:xfrm>
            <a:off x="228600" y="1066800"/>
            <a:ext cx="8686800" cy="5486400"/>
          </a:xfrm>
        </p:spPr>
        <p:txBody>
          <a:bodyPr/>
          <a:lstStyle/>
          <a:p>
            <a:pPr>
              <a:lnSpc>
                <a:spcPct val="100000"/>
              </a:lnSpc>
            </a:pPr>
            <a:r>
              <a:rPr lang="en-US" dirty="0" smtClean="0"/>
              <a:t>Testing </a:t>
            </a:r>
            <a:r>
              <a:rPr lang="en-US" dirty="0"/>
              <a:t>according to the </a:t>
            </a:r>
            <a:r>
              <a:rPr lang="en-US" dirty="0" smtClean="0"/>
              <a:t>contract</a:t>
            </a:r>
          </a:p>
          <a:p>
            <a:pPr lvl="1">
              <a:lnSpc>
                <a:spcPct val="100000"/>
              </a:lnSpc>
            </a:pPr>
            <a:r>
              <a:rPr lang="en-US" dirty="0"/>
              <a:t>Is the development / service contract </a:t>
            </a:r>
            <a:r>
              <a:rPr lang="en-US" dirty="0" smtClean="0"/>
              <a:t>accomplished</a:t>
            </a:r>
          </a:p>
          <a:p>
            <a:pPr lvl="1">
              <a:lnSpc>
                <a:spcPct val="100000"/>
              </a:lnSpc>
            </a:pPr>
            <a:r>
              <a:rPr lang="en-US" dirty="0" smtClean="0"/>
              <a:t>Is the software free </a:t>
            </a:r>
            <a:r>
              <a:rPr lang="en-US" dirty="0"/>
              <a:t>of (major) </a:t>
            </a:r>
            <a:r>
              <a:rPr lang="en-US" dirty="0">
                <a:solidFill>
                  <a:schemeClr val="accent5">
                    <a:lumMod val="20000"/>
                    <a:lumOff val="80000"/>
                  </a:schemeClr>
                </a:solidFill>
              </a:rPr>
              <a:t>deficiencies </a:t>
            </a:r>
            <a:endParaRPr lang="en-US" dirty="0" smtClean="0">
              <a:solidFill>
                <a:schemeClr val="accent5">
                  <a:lumMod val="20000"/>
                  <a:lumOff val="80000"/>
                </a:schemeClr>
              </a:solidFill>
            </a:endParaRPr>
          </a:p>
          <a:p>
            <a:pPr>
              <a:lnSpc>
                <a:spcPct val="100000"/>
              </a:lnSpc>
            </a:pPr>
            <a:r>
              <a:rPr lang="en-US" dirty="0" smtClean="0"/>
              <a:t>Acceptance </a:t>
            </a:r>
            <a:r>
              <a:rPr lang="en-US" dirty="0"/>
              <a:t>criteria</a:t>
            </a:r>
          </a:p>
          <a:p>
            <a:pPr lvl="1">
              <a:lnSpc>
                <a:spcPct val="100000"/>
              </a:lnSpc>
            </a:pPr>
            <a:r>
              <a:rPr lang="en-US" dirty="0" smtClean="0"/>
              <a:t>Determined </a:t>
            </a:r>
            <a:r>
              <a:rPr lang="en-US" dirty="0"/>
              <a:t>in the development </a:t>
            </a:r>
            <a:r>
              <a:rPr lang="en-US" dirty="0" smtClean="0"/>
              <a:t>contract</a:t>
            </a:r>
          </a:p>
          <a:p>
            <a:pPr lvl="1">
              <a:lnSpc>
                <a:spcPct val="100000"/>
              </a:lnSpc>
            </a:pPr>
            <a:r>
              <a:rPr lang="en-US" dirty="0"/>
              <a:t>A</a:t>
            </a:r>
            <a:r>
              <a:rPr lang="en-US" dirty="0" smtClean="0"/>
              <a:t>ny </a:t>
            </a:r>
            <a:r>
              <a:rPr lang="en-US" dirty="0"/>
              <a:t>regulations that must be adhered </a:t>
            </a:r>
            <a:r>
              <a:rPr lang="en-US" dirty="0" smtClean="0"/>
              <a:t>to</a:t>
            </a:r>
          </a:p>
          <a:p>
            <a:pPr lvl="2">
              <a:lnSpc>
                <a:spcPct val="100000"/>
              </a:lnSpc>
            </a:pPr>
            <a:r>
              <a:rPr lang="en-US" dirty="0" smtClean="0"/>
              <a:t>Governmental</a:t>
            </a:r>
            <a:r>
              <a:rPr lang="en-US" dirty="0"/>
              <a:t>, legal, or safety </a:t>
            </a:r>
            <a:r>
              <a:rPr lang="en-US" dirty="0" smtClean="0"/>
              <a:t>regulations</a:t>
            </a:r>
            <a:endParaRPr lang="en-US" dirty="0">
              <a:solidFill>
                <a:srgbClr val="EBFFD2"/>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26</a:t>
            </a:fld>
            <a:endParaRPr lang="en-US" dirty="0"/>
          </a:p>
        </p:txBody>
      </p:sp>
    </p:spTree>
    <p:extLst>
      <p:ext uri="{BB962C8B-B14F-4D97-AF65-F5344CB8AC3E}">
        <p14:creationId xmlns:p14="http://schemas.microsoft.com/office/powerpoint/2010/main" val="3229990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Acceptance Testing</a:t>
            </a:r>
            <a:endParaRPr lang="en-US" dirty="0"/>
          </a:p>
        </p:txBody>
      </p:sp>
      <p:sp>
        <p:nvSpPr>
          <p:cNvPr id="3" name="Content Placeholder 2"/>
          <p:cNvSpPr>
            <a:spLocks noGrp="1"/>
          </p:cNvSpPr>
          <p:nvPr>
            <p:ph idx="1"/>
          </p:nvPr>
        </p:nvSpPr>
        <p:spPr/>
        <p:txBody>
          <a:bodyPr/>
          <a:lstStyle/>
          <a:p>
            <a:pPr>
              <a:lnSpc>
                <a:spcPct val="100000"/>
              </a:lnSpc>
            </a:pPr>
            <a:r>
              <a:rPr lang="en-US" dirty="0" smtClean="0"/>
              <a:t>The client might not be the </a:t>
            </a:r>
            <a:r>
              <a:rPr lang="en-US" dirty="0" smtClean="0">
                <a:solidFill>
                  <a:schemeClr val="accent5">
                    <a:lumMod val="20000"/>
                    <a:lumOff val="80000"/>
                  </a:schemeClr>
                </a:solidFill>
              </a:rPr>
              <a:t>user</a:t>
            </a:r>
          </a:p>
          <a:p>
            <a:pPr>
              <a:lnSpc>
                <a:spcPct val="100000"/>
              </a:lnSpc>
            </a:pPr>
            <a:r>
              <a:rPr lang="en-US" dirty="0" smtClean="0"/>
              <a:t>Every user group must be involved</a:t>
            </a:r>
          </a:p>
          <a:p>
            <a:pPr lvl="1">
              <a:lnSpc>
                <a:spcPct val="100000"/>
              </a:lnSpc>
            </a:pPr>
            <a:r>
              <a:rPr lang="en-US" dirty="0" smtClean="0"/>
              <a:t>Different user groups may have </a:t>
            </a:r>
            <a:r>
              <a:rPr lang="en-US" dirty="0" smtClean="0">
                <a:solidFill>
                  <a:schemeClr val="accent5">
                    <a:lumMod val="20000"/>
                    <a:lumOff val="80000"/>
                  </a:schemeClr>
                </a:solidFill>
              </a:rPr>
              <a:t>different expectations</a:t>
            </a:r>
          </a:p>
          <a:p>
            <a:pPr lvl="1">
              <a:lnSpc>
                <a:spcPct val="100000"/>
              </a:lnSpc>
            </a:pPr>
            <a:r>
              <a:rPr lang="en-US" dirty="0" smtClean="0"/>
              <a:t>Rejection even by a single user group may be problematic</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Tree>
    <p:extLst>
      <p:ext uri="{BB962C8B-B14F-4D97-AF65-F5344CB8AC3E}">
        <p14:creationId xmlns:p14="http://schemas.microsoft.com/office/powerpoint/2010/main" val="18876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In Advance</a:t>
            </a:r>
            <a:endParaRPr lang="en-US" dirty="0"/>
          </a:p>
        </p:txBody>
      </p:sp>
      <p:sp>
        <p:nvSpPr>
          <p:cNvPr id="3" name="Content Placeholder 2"/>
          <p:cNvSpPr>
            <a:spLocks noGrp="1"/>
          </p:cNvSpPr>
          <p:nvPr>
            <p:ph idx="1"/>
          </p:nvPr>
        </p:nvSpPr>
        <p:spPr/>
        <p:txBody>
          <a:bodyPr/>
          <a:lstStyle/>
          <a:p>
            <a:pPr>
              <a:lnSpc>
                <a:spcPct val="100000"/>
              </a:lnSpc>
            </a:pPr>
            <a:r>
              <a:rPr lang="en-US" dirty="0"/>
              <a:t>Acceptance tests can </a:t>
            </a:r>
            <a:r>
              <a:rPr lang="en-US" dirty="0" smtClean="0"/>
              <a:t>be </a:t>
            </a:r>
            <a:r>
              <a:rPr lang="en-US" dirty="0"/>
              <a:t>executed within </a:t>
            </a:r>
            <a:r>
              <a:rPr lang="en-US" dirty="0">
                <a:solidFill>
                  <a:schemeClr val="accent5">
                    <a:lumMod val="20000"/>
                    <a:lumOff val="80000"/>
                  </a:schemeClr>
                </a:solidFill>
              </a:rPr>
              <a:t>lower test levels </a:t>
            </a:r>
            <a:endParaRPr lang="en-US" dirty="0" smtClean="0">
              <a:solidFill>
                <a:schemeClr val="accent5">
                  <a:lumMod val="20000"/>
                  <a:lumOff val="80000"/>
                </a:schemeClr>
              </a:solidFill>
            </a:endParaRPr>
          </a:p>
          <a:p>
            <a:pPr lvl="1">
              <a:lnSpc>
                <a:spcPct val="100000"/>
              </a:lnSpc>
            </a:pPr>
            <a:r>
              <a:rPr lang="en-US" dirty="0" smtClean="0"/>
              <a:t>During </a:t>
            </a:r>
            <a:r>
              <a:rPr lang="en-US" dirty="0" smtClean="0">
                <a:solidFill>
                  <a:schemeClr val="accent5">
                    <a:lumMod val="20000"/>
                    <a:lumOff val="80000"/>
                  </a:schemeClr>
                </a:solidFill>
              </a:rPr>
              <a:t>integration</a:t>
            </a:r>
          </a:p>
          <a:p>
            <a:pPr lvl="2">
              <a:lnSpc>
                <a:spcPct val="100000"/>
              </a:lnSpc>
            </a:pPr>
            <a:r>
              <a:rPr lang="en-US" dirty="0" smtClean="0"/>
              <a:t>E.g. </a:t>
            </a:r>
            <a:r>
              <a:rPr lang="en-US" dirty="0"/>
              <a:t>a commercial off-the-shelf software </a:t>
            </a:r>
            <a:endParaRPr lang="en-US" dirty="0" smtClean="0"/>
          </a:p>
          <a:p>
            <a:pPr lvl="1">
              <a:lnSpc>
                <a:spcPct val="100000"/>
              </a:lnSpc>
            </a:pPr>
            <a:r>
              <a:rPr lang="en-US" dirty="0" smtClean="0"/>
              <a:t>During </a:t>
            </a:r>
            <a:r>
              <a:rPr lang="en-US" dirty="0">
                <a:solidFill>
                  <a:schemeClr val="accent5">
                    <a:lumMod val="20000"/>
                    <a:lumOff val="80000"/>
                  </a:schemeClr>
                </a:solidFill>
              </a:rPr>
              <a:t>component </a:t>
            </a:r>
            <a:r>
              <a:rPr lang="en-US" dirty="0" smtClean="0">
                <a:solidFill>
                  <a:schemeClr val="accent5">
                    <a:lumMod val="20000"/>
                    <a:lumOff val="80000"/>
                  </a:schemeClr>
                </a:solidFill>
              </a:rPr>
              <a:t>testing</a:t>
            </a:r>
          </a:p>
          <a:p>
            <a:pPr lvl="2">
              <a:lnSpc>
                <a:spcPct val="100000"/>
              </a:lnSpc>
            </a:pPr>
            <a:r>
              <a:rPr lang="en-US" dirty="0" smtClean="0"/>
              <a:t>For component’s usability</a:t>
            </a:r>
          </a:p>
          <a:p>
            <a:pPr lvl="1">
              <a:lnSpc>
                <a:spcPct val="100000"/>
              </a:lnSpc>
            </a:pPr>
            <a:r>
              <a:rPr lang="en-US" dirty="0" smtClean="0"/>
              <a:t>Before </a:t>
            </a:r>
            <a:r>
              <a:rPr lang="en-US" dirty="0">
                <a:solidFill>
                  <a:schemeClr val="accent5">
                    <a:lumMod val="20000"/>
                    <a:lumOff val="80000"/>
                  </a:schemeClr>
                </a:solidFill>
              </a:rPr>
              <a:t>system </a:t>
            </a:r>
            <a:r>
              <a:rPr lang="en-US" dirty="0" smtClean="0">
                <a:solidFill>
                  <a:schemeClr val="accent5">
                    <a:lumMod val="20000"/>
                    <a:lumOff val="80000"/>
                  </a:schemeClr>
                </a:solidFill>
              </a:rPr>
              <a:t>testing</a:t>
            </a:r>
          </a:p>
          <a:p>
            <a:pPr lvl="2">
              <a:lnSpc>
                <a:spcPct val="100000"/>
              </a:lnSpc>
            </a:pPr>
            <a:r>
              <a:rPr lang="en-US" dirty="0"/>
              <a:t>U</a:t>
            </a:r>
            <a:r>
              <a:rPr lang="en-US" dirty="0" smtClean="0"/>
              <a:t>sing </a:t>
            </a:r>
            <a:r>
              <a:rPr lang="en-US" dirty="0"/>
              <a:t>a </a:t>
            </a:r>
            <a:r>
              <a:rPr lang="en-US" dirty="0" smtClean="0">
                <a:solidFill>
                  <a:schemeClr val="tx1">
                    <a:lumMod val="40000"/>
                    <a:lumOff val="60000"/>
                  </a:schemeClr>
                </a:solidFill>
              </a:rPr>
              <a:t>prototype</a:t>
            </a:r>
            <a:endParaRPr lang="en-US" dirty="0">
              <a:solidFill>
                <a:schemeClr val="tx1">
                  <a:lumMod val="40000"/>
                  <a:lumOff val="60000"/>
                </a:schemeClr>
              </a:solidFill>
            </a:endParaRPr>
          </a:p>
          <a:p>
            <a:pPr lvl="2">
              <a:lnSpc>
                <a:spcPct val="100000"/>
              </a:lnSpc>
            </a:pPr>
            <a:r>
              <a:rPr lang="en-US" dirty="0" smtClean="0">
                <a:solidFill>
                  <a:schemeClr val="tx1">
                    <a:lumMod val="40000"/>
                    <a:lumOff val="60000"/>
                  </a:schemeClr>
                </a:solidFill>
              </a:rPr>
              <a:t>For new functionality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pic>
        <p:nvPicPr>
          <p:cNvPr id="13314"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638799" y="4038600"/>
            <a:ext cx="3085381" cy="2209800"/>
          </a:xfrm>
          <a:prstGeom prst="roundRect">
            <a:avLst>
              <a:gd name="adj" fmla="val 11799"/>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7840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Operational </a:t>
            </a:r>
            <a:r>
              <a:rPr lang="en-US" sz="3800" dirty="0" smtClean="0"/>
              <a:t>(Acceptance</a:t>
            </a:r>
            <a:r>
              <a:rPr lang="en-US" sz="3800" dirty="0"/>
              <a:t>) T</a:t>
            </a:r>
            <a:r>
              <a:rPr lang="en-US" sz="3800" dirty="0" smtClean="0"/>
              <a:t>esting</a:t>
            </a:r>
            <a:endParaRPr lang="en-US" sz="3800" dirty="0"/>
          </a:p>
        </p:txBody>
      </p:sp>
      <p:sp>
        <p:nvSpPr>
          <p:cNvPr id="3" name="Content Placeholder 2"/>
          <p:cNvSpPr>
            <a:spLocks noGrp="1"/>
          </p:cNvSpPr>
          <p:nvPr>
            <p:ph idx="1"/>
          </p:nvPr>
        </p:nvSpPr>
        <p:spPr/>
        <p:txBody>
          <a:bodyPr/>
          <a:lstStyle/>
          <a:p>
            <a:pPr>
              <a:lnSpc>
                <a:spcPct val="100000"/>
              </a:lnSpc>
            </a:pPr>
            <a:r>
              <a:rPr lang="en-US" dirty="0" smtClean="0"/>
              <a:t>Acceptance by </a:t>
            </a:r>
            <a:r>
              <a:rPr lang="en-US" dirty="0"/>
              <a:t>the </a:t>
            </a:r>
            <a:r>
              <a:rPr lang="en-US" dirty="0">
                <a:solidFill>
                  <a:schemeClr val="accent5">
                    <a:lumMod val="20000"/>
                    <a:lumOff val="80000"/>
                  </a:schemeClr>
                </a:solidFill>
              </a:rPr>
              <a:t>system </a:t>
            </a:r>
            <a:r>
              <a:rPr lang="en-US" dirty="0" smtClean="0">
                <a:solidFill>
                  <a:schemeClr val="accent5">
                    <a:lumMod val="20000"/>
                    <a:lumOff val="80000"/>
                  </a:schemeClr>
                </a:solidFill>
              </a:rPr>
              <a:t>administrators</a:t>
            </a:r>
          </a:p>
          <a:p>
            <a:pPr lvl="1">
              <a:lnSpc>
                <a:spcPct val="100000"/>
              </a:lnSpc>
            </a:pPr>
            <a:r>
              <a:rPr lang="en-US" dirty="0" smtClean="0"/>
              <a:t>Testing backup/restore cycles</a:t>
            </a:r>
            <a:endParaRPr lang="en-US" dirty="0"/>
          </a:p>
          <a:p>
            <a:pPr lvl="1">
              <a:lnSpc>
                <a:spcPct val="100000"/>
              </a:lnSpc>
            </a:pPr>
            <a:r>
              <a:rPr lang="en-US" dirty="0" smtClean="0"/>
              <a:t>Disaster recovery</a:t>
            </a:r>
          </a:p>
          <a:p>
            <a:pPr lvl="1">
              <a:lnSpc>
                <a:spcPct val="100000"/>
              </a:lnSpc>
            </a:pPr>
            <a:r>
              <a:rPr lang="en-US" dirty="0" smtClean="0"/>
              <a:t>User management</a:t>
            </a:r>
          </a:p>
          <a:p>
            <a:pPr lvl="1">
              <a:lnSpc>
                <a:spcPct val="100000"/>
              </a:lnSpc>
            </a:pPr>
            <a:r>
              <a:rPr lang="en-US" dirty="0" smtClean="0"/>
              <a:t>Maintenance tasks</a:t>
            </a:r>
          </a:p>
          <a:p>
            <a:pPr lvl="1">
              <a:lnSpc>
                <a:spcPct val="100000"/>
              </a:lnSpc>
            </a:pPr>
            <a:r>
              <a:rPr lang="en-US" dirty="0" smtClean="0"/>
              <a:t>Security vulnerabilities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Tree>
    <p:extLst>
      <p:ext uri="{BB962C8B-B14F-4D97-AF65-F5344CB8AC3E}">
        <p14:creationId xmlns:p14="http://schemas.microsoft.com/office/powerpoint/2010/main" val="2026587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pPr>
              <a:lnSpc>
                <a:spcPct val="100000"/>
              </a:lnSpc>
            </a:pPr>
            <a:r>
              <a:rPr lang="en-US" dirty="0"/>
              <a:t>Test Levels</a:t>
            </a:r>
          </a:p>
          <a:p>
            <a:pPr lvl="1">
              <a:lnSpc>
                <a:spcPct val="100000"/>
              </a:lnSpc>
            </a:pPr>
            <a:r>
              <a:rPr lang="en-US" dirty="0"/>
              <a:t>Component </a:t>
            </a:r>
            <a:r>
              <a:rPr lang="en-US" dirty="0" smtClean="0"/>
              <a:t>Testing</a:t>
            </a:r>
            <a:endParaRPr lang="en-US" dirty="0"/>
          </a:p>
          <a:p>
            <a:pPr lvl="1">
              <a:lnSpc>
                <a:spcPct val="100000"/>
              </a:lnSpc>
            </a:pPr>
            <a:r>
              <a:rPr lang="en-US" dirty="0"/>
              <a:t>Integration Testing</a:t>
            </a:r>
          </a:p>
          <a:p>
            <a:pPr lvl="1">
              <a:lnSpc>
                <a:spcPct val="100000"/>
              </a:lnSpc>
            </a:pPr>
            <a:r>
              <a:rPr lang="en-US" dirty="0"/>
              <a:t>System Testing</a:t>
            </a:r>
          </a:p>
          <a:p>
            <a:pPr lvl="1">
              <a:lnSpc>
                <a:spcPct val="100000"/>
              </a:lnSpc>
            </a:pPr>
            <a:r>
              <a:rPr lang="en-US" dirty="0"/>
              <a:t>Acceptance </a:t>
            </a:r>
            <a:r>
              <a:rPr lang="en-US" dirty="0" smtClean="0"/>
              <a:t>Testing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pic>
        <p:nvPicPr>
          <p:cNvPr id="2050" name="Picture 2" descr="C:\Users\ogeorgiev\Desktop\34103-content_management.gif"/>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486400" y="2667000"/>
            <a:ext cx="3143250" cy="2924175"/>
          </a:xfrm>
          <a:prstGeom prst="rect">
            <a:avLst/>
          </a:prstGeom>
          <a:noFill/>
          <a:effectLst>
            <a:glow rad="63500">
              <a:schemeClr val="tx1">
                <a:alpha val="40000"/>
              </a:schemeClr>
            </a:glow>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481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Field Testing</a:t>
            </a:r>
            <a:endParaRPr lang="en-US" dirty="0"/>
          </a:p>
        </p:txBody>
      </p:sp>
      <p:sp>
        <p:nvSpPr>
          <p:cNvPr id="3" name="Content Placeholder 2"/>
          <p:cNvSpPr>
            <a:spLocks noGrp="1"/>
          </p:cNvSpPr>
          <p:nvPr>
            <p:ph idx="1"/>
          </p:nvPr>
        </p:nvSpPr>
        <p:spPr/>
        <p:txBody>
          <a:bodyPr/>
          <a:lstStyle/>
          <a:p>
            <a:pPr>
              <a:lnSpc>
                <a:spcPct val="100000"/>
              </a:lnSpc>
            </a:pPr>
            <a:r>
              <a:rPr lang="en-US" dirty="0" smtClean="0"/>
              <a:t>Software</a:t>
            </a:r>
            <a:r>
              <a:rPr lang="en-US" dirty="0"/>
              <a:t> </a:t>
            </a:r>
            <a:r>
              <a:rPr lang="en-US" dirty="0" smtClean="0"/>
              <a:t>may be run on many environments</a:t>
            </a:r>
          </a:p>
          <a:p>
            <a:pPr lvl="1">
              <a:lnSpc>
                <a:spcPct val="100000"/>
              </a:lnSpc>
            </a:pPr>
            <a:r>
              <a:rPr lang="en-US" dirty="0" smtClean="0"/>
              <a:t>All variations cannot be represented in a test</a:t>
            </a:r>
          </a:p>
          <a:p>
            <a:pPr>
              <a:lnSpc>
                <a:spcPct val="100000"/>
              </a:lnSpc>
            </a:pPr>
            <a:r>
              <a:rPr lang="en-US" dirty="0" smtClean="0"/>
              <a:t>Testing with representative customers</a:t>
            </a:r>
          </a:p>
          <a:p>
            <a:pPr lvl="1">
              <a:lnSpc>
                <a:spcPct val="100000"/>
              </a:lnSpc>
            </a:pPr>
            <a:r>
              <a:rPr lang="en-US" dirty="0" smtClean="0"/>
              <a:t>Alpha testing</a:t>
            </a:r>
          </a:p>
          <a:p>
            <a:pPr lvl="2">
              <a:lnSpc>
                <a:spcPct val="100000"/>
              </a:lnSpc>
            </a:pPr>
            <a:r>
              <a:rPr lang="en-US" dirty="0" smtClean="0"/>
              <a:t>Carried </a:t>
            </a:r>
            <a:r>
              <a:rPr lang="en-US" dirty="0"/>
              <a:t>out at the </a:t>
            </a:r>
            <a:r>
              <a:rPr lang="en-US" dirty="0">
                <a:solidFill>
                  <a:schemeClr val="accent5">
                    <a:lumMod val="20000"/>
                    <a:lumOff val="80000"/>
                  </a:schemeClr>
                </a:solidFill>
              </a:rPr>
              <a:t>producer's location</a:t>
            </a:r>
            <a:endParaRPr lang="en-US" dirty="0" smtClean="0">
              <a:solidFill>
                <a:schemeClr val="accent5">
                  <a:lumMod val="20000"/>
                  <a:lumOff val="80000"/>
                </a:schemeClr>
              </a:solidFill>
            </a:endParaRPr>
          </a:p>
          <a:p>
            <a:pPr lvl="1">
              <a:lnSpc>
                <a:spcPct val="100000"/>
              </a:lnSpc>
            </a:pPr>
            <a:r>
              <a:rPr lang="en-US" dirty="0" smtClean="0"/>
              <a:t>Beta testing</a:t>
            </a:r>
          </a:p>
          <a:p>
            <a:pPr lvl="2">
              <a:lnSpc>
                <a:spcPct val="100000"/>
              </a:lnSpc>
            </a:pPr>
            <a:r>
              <a:rPr lang="en-US" dirty="0" smtClean="0"/>
              <a:t>Carried </a:t>
            </a:r>
            <a:r>
              <a:rPr lang="en-US" dirty="0"/>
              <a:t>out at the </a:t>
            </a:r>
            <a:r>
              <a:rPr lang="en-US" dirty="0">
                <a:solidFill>
                  <a:schemeClr val="accent5">
                    <a:lumMod val="20000"/>
                    <a:lumOff val="80000"/>
                  </a:schemeClr>
                </a:solidFill>
              </a:rPr>
              <a:t>customer's </a:t>
            </a:r>
            <a:r>
              <a:rPr lang="en-US" dirty="0" smtClean="0">
                <a:solidFill>
                  <a:schemeClr val="accent5">
                    <a:lumMod val="20000"/>
                    <a:lumOff val="80000"/>
                  </a:schemeClr>
                </a:solidFill>
              </a:rPr>
              <a:t>side</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spTree>
    <p:extLst>
      <p:ext uri="{BB962C8B-B14F-4D97-AF65-F5344CB8AC3E}">
        <p14:creationId xmlns:p14="http://schemas.microsoft.com/office/powerpoint/2010/main" val="3128441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447800"/>
            <a:ext cx="7924800" cy="685800"/>
          </a:xfrm>
        </p:spPr>
        <p:txBody>
          <a:bodyPr/>
          <a:lstStyle/>
          <a:p>
            <a:r>
              <a:rPr lang="en-US" dirty="0" smtClean="0"/>
              <a:t>Test Types</a:t>
            </a:r>
            <a:endParaRPr lang="bg-BG"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3700" y="2438400"/>
            <a:ext cx="3276600" cy="3729586"/>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0718068"/>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43000"/>
            <a:ext cx="7924800" cy="685800"/>
          </a:xfrm>
        </p:spPr>
        <p:txBody>
          <a:bodyPr/>
          <a:lstStyle/>
          <a:p>
            <a:r>
              <a:rPr lang="en-US" dirty="0" smtClean="0"/>
              <a:t>Risk-Based Testing</a:t>
            </a:r>
            <a:endParaRPr lang="en-US" dirty="0"/>
          </a:p>
        </p:txBody>
      </p:sp>
      <p:sp>
        <p:nvSpPr>
          <p:cNvPr id="3" name="Subtitle 2"/>
          <p:cNvSpPr>
            <a:spLocks noGrp="1"/>
          </p:cNvSpPr>
          <p:nvPr>
            <p:ph type="subTitle" idx="1"/>
          </p:nvPr>
        </p:nvSpPr>
        <p:spPr>
          <a:xfrm>
            <a:off x="609600" y="1905000"/>
            <a:ext cx="7924800" cy="569120"/>
          </a:xfrm>
        </p:spPr>
        <p:txBody>
          <a:bodyPr/>
          <a:lstStyle/>
          <a:p>
            <a:r>
              <a:rPr lang="en-US" dirty="0" smtClean="0"/>
              <a:t>Prioritization Of Tests Based On Risk And Cost</a:t>
            </a:r>
            <a:endParaRPr lang="en-US" dirty="0"/>
          </a:p>
        </p:txBody>
      </p:sp>
      <p:pic>
        <p:nvPicPr>
          <p:cNvPr id="14338" name="Picture 2"/>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971800" y="2667000"/>
            <a:ext cx="3200400" cy="3733800"/>
          </a:xfrm>
          <a:prstGeom prst="roundRect">
            <a:avLst>
              <a:gd name="adj" fmla="val 6583"/>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3500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a:t>
            </a:r>
            <a:endParaRPr lang="en-US" dirty="0"/>
          </a:p>
        </p:txBody>
      </p:sp>
      <p:sp>
        <p:nvSpPr>
          <p:cNvPr id="3" name="Content Placeholder 2"/>
          <p:cNvSpPr>
            <a:spLocks noGrp="1"/>
          </p:cNvSpPr>
          <p:nvPr>
            <p:ph idx="1"/>
          </p:nvPr>
        </p:nvSpPr>
        <p:spPr/>
        <p:txBody>
          <a:bodyPr/>
          <a:lstStyle/>
          <a:p>
            <a:pPr>
              <a:lnSpc>
                <a:spcPct val="100000"/>
              </a:lnSpc>
            </a:pPr>
            <a:r>
              <a:rPr lang="en-US" dirty="0" smtClean="0"/>
              <a:t>Risk</a:t>
            </a:r>
          </a:p>
          <a:p>
            <a:pPr lvl="1">
              <a:lnSpc>
                <a:spcPct val="100000"/>
              </a:lnSpc>
            </a:pPr>
            <a:r>
              <a:rPr lang="en-US" dirty="0"/>
              <a:t>The </a:t>
            </a:r>
            <a:r>
              <a:rPr lang="en-US" dirty="0" smtClean="0">
                <a:solidFill>
                  <a:schemeClr val="accent5">
                    <a:lumMod val="20000"/>
                    <a:lumOff val="80000"/>
                  </a:schemeClr>
                </a:solidFill>
              </a:rPr>
              <a:t>possibility</a:t>
            </a:r>
            <a:r>
              <a:rPr lang="en-US" dirty="0" smtClean="0"/>
              <a:t> of </a:t>
            </a:r>
            <a:r>
              <a:rPr lang="en-US" dirty="0"/>
              <a:t>a negative or undesirable outcome or </a:t>
            </a:r>
            <a:r>
              <a:rPr lang="en-US" dirty="0" smtClean="0"/>
              <a:t>event</a:t>
            </a:r>
          </a:p>
          <a:p>
            <a:pPr lvl="1">
              <a:lnSpc>
                <a:spcPct val="100000"/>
              </a:lnSpc>
            </a:pPr>
            <a:r>
              <a:rPr lang="en-US" dirty="0" smtClean="0"/>
              <a:t>Any </a:t>
            </a:r>
            <a:r>
              <a:rPr lang="en-US" dirty="0"/>
              <a:t>problem that may </a:t>
            </a:r>
            <a:r>
              <a:rPr lang="en-US" dirty="0" smtClean="0"/>
              <a:t>occur </a:t>
            </a:r>
          </a:p>
          <a:p>
            <a:pPr lvl="2">
              <a:lnSpc>
                <a:spcPct val="100000"/>
              </a:lnSpc>
            </a:pPr>
            <a:r>
              <a:rPr lang="en-US" dirty="0"/>
              <a:t>W</a:t>
            </a:r>
            <a:r>
              <a:rPr lang="en-US" dirty="0" smtClean="0"/>
              <a:t>ould </a:t>
            </a:r>
            <a:r>
              <a:rPr lang="en-US" dirty="0"/>
              <a:t>decrease </a:t>
            </a:r>
            <a:r>
              <a:rPr lang="en-US" dirty="0" smtClean="0"/>
              <a:t>perceptions </a:t>
            </a:r>
            <a:r>
              <a:rPr lang="en-US" dirty="0"/>
              <a:t>of </a:t>
            </a:r>
            <a:r>
              <a:rPr lang="en-US" dirty="0">
                <a:solidFill>
                  <a:schemeClr val="accent5">
                    <a:lumMod val="20000"/>
                    <a:lumOff val="80000"/>
                  </a:schemeClr>
                </a:solidFill>
              </a:rPr>
              <a:t>product quality </a:t>
            </a:r>
            <a:r>
              <a:rPr lang="en-US" dirty="0"/>
              <a:t>or </a:t>
            </a:r>
            <a:r>
              <a:rPr lang="en-US" dirty="0">
                <a:solidFill>
                  <a:schemeClr val="accent5">
                    <a:lumMod val="20000"/>
                    <a:lumOff val="80000"/>
                  </a:schemeClr>
                </a:solidFill>
              </a:rPr>
              <a:t>project success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pic>
        <p:nvPicPr>
          <p:cNvPr id="5"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715000" y="4267199"/>
            <a:ext cx="1752600" cy="2164977"/>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2290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Risk</a:t>
            </a:r>
            <a:endParaRPr lang="en-US" dirty="0"/>
          </a:p>
        </p:txBody>
      </p:sp>
      <p:sp>
        <p:nvSpPr>
          <p:cNvPr id="3" name="Content Placeholder 2"/>
          <p:cNvSpPr>
            <a:spLocks noGrp="1"/>
          </p:cNvSpPr>
          <p:nvPr>
            <p:ph idx="1"/>
          </p:nvPr>
        </p:nvSpPr>
        <p:spPr/>
        <p:txBody>
          <a:bodyPr/>
          <a:lstStyle/>
          <a:p>
            <a:pPr>
              <a:lnSpc>
                <a:spcPct val="100000"/>
              </a:lnSpc>
            </a:pPr>
            <a:r>
              <a:rPr lang="en-US" dirty="0" smtClean="0"/>
              <a:t>Two main types of risk are concerned</a:t>
            </a:r>
          </a:p>
          <a:p>
            <a:pPr lvl="1">
              <a:lnSpc>
                <a:spcPct val="100000"/>
              </a:lnSpc>
            </a:pPr>
            <a:r>
              <a:rPr lang="en-US" dirty="0" smtClean="0"/>
              <a:t>Product </a:t>
            </a:r>
            <a:r>
              <a:rPr lang="en-US" dirty="0"/>
              <a:t>(</a:t>
            </a:r>
            <a:r>
              <a:rPr lang="en-US" dirty="0" smtClean="0"/>
              <a:t>quality) risks</a:t>
            </a:r>
          </a:p>
          <a:p>
            <a:pPr lvl="2">
              <a:lnSpc>
                <a:spcPct val="100000"/>
              </a:lnSpc>
            </a:pPr>
            <a:r>
              <a:rPr lang="en-US" dirty="0"/>
              <a:t>The primary effect of a potential problem is on the </a:t>
            </a:r>
            <a:r>
              <a:rPr lang="en-US" dirty="0" smtClean="0">
                <a:solidFill>
                  <a:schemeClr val="accent5">
                    <a:lumMod val="20000"/>
                    <a:lumOff val="80000"/>
                  </a:schemeClr>
                </a:solidFill>
              </a:rPr>
              <a:t>product quality</a:t>
            </a:r>
          </a:p>
          <a:p>
            <a:pPr lvl="1">
              <a:lnSpc>
                <a:spcPct val="100000"/>
              </a:lnSpc>
            </a:pPr>
            <a:r>
              <a:rPr lang="en-US" dirty="0" smtClean="0"/>
              <a:t>Project (planning) risks</a:t>
            </a:r>
          </a:p>
          <a:p>
            <a:pPr lvl="2">
              <a:lnSpc>
                <a:spcPct val="100000"/>
              </a:lnSpc>
            </a:pPr>
            <a:r>
              <a:rPr lang="en-US" dirty="0" smtClean="0"/>
              <a:t>The </a:t>
            </a:r>
            <a:r>
              <a:rPr lang="en-US" dirty="0"/>
              <a:t>primary effect </a:t>
            </a:r>
            <a:r>
              <a:rPr lang="en-US" dirty="0" smtClean="0"/>
              <a:t>is </a:t>
            </a:r>
            <a:r>
              <a:rPr lang="en-US" dirty="0"/>
              <a:t>on </a:t>
            </a:r>
            <a:r>
              <a:rPr lang="en-US" dirty="0" smtClean="0"/>
              <a:t>the </a:t>
            </a:r>
            <a:r>
              <a:rPr lang="en-US" dirty="0" smtClean="0">
                <a:solidFill>
                  <a:schemeClr val="accent5">
                    <a:lumMod val="20000"/>
                    <a:lumOff val="80000"/>
                  </a:schemeClr>
                </a:solidFill>
              </a:rPr>
              <a:t>project success</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pic>
        <p:nvPicPr>
          <p:cNvPr id="17410"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248400" y="4876799"/>
            <a:ext cx="2057400" cy="1649393"/>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2319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of Risk</a:t>
            </a:r>
            <a:endParaRPr lang="en-US" dirty="0"/>
          </a:p>
        </p:txBody>
      </p:sp>
      <p:sp>
        <p:nvSpPr>
          <p:cNvPr id="3" name="Content Placeholder 2"/>
          <p:cNvSpPr>
            <a:spLocks noGrp="1"/>
          </p:cNvSpPr>
          <p:nvPr>
            <p:ph idx="1"/>
          </p:nvPr>
        </p:nvSpPr>
        <p:spPr/>
        <p:txBody>
          <a:bodyPr/>
          <a:lstStyle/>
          <a:p>
            <a:pPr>
              <a:lnSpc>
                <a:spcPct val="100000"/>
              </a:lnSpc>
            </a:pPr>
            <a:r>
              <a:rPr lang="en-US" dirty="0"/>
              <a:t>Not all risks are equal in </a:t>
            </a:r>
            <a:r>
              <a:rPr lang="en-US" dirty="0" smtClean="0"/>
              <a:t>importance</a:t>
            </a:r>
          </a:p>
          <a:p>
            <a:pPr>
              <a:lnSpc>
                <a:spcPct val="100000"/>
              </a:lnSpc>
            </a:pPr>
            <a:r>
              <a:rPr lang="en-US" dirty="0" smtClean="0"/>
              <a:t>Factors for classifying </a:t>
            </a:r>
            <a:r>
              <a:rPr lang="en-US" dirty="0"/>
              <a:t>the level of </a:t>
            </a:r>
            <a:r>
              <a:rPr lang="en-US" dirty="0" smtClean="0"/>
              <a:t>risk:</a:t>
            </a:r>
          </a:p>
          <a:p>
            <a:pPr lvl="1">
              <a:lnSpc>
                <a:spcPct val="100000"/>
              </a:lnSpc>
            </a:pPr>
            <a:r>
              <a:rPr lang="en-US" dirty="0">
                <a:solidFill>
                  <a:schemeClr val="accent5">
                    <a:lumMod val="20000"/>
                    <a:lumOff val="80000"/>
                  </a:schemeClr>
                </a:solidFill>
              </a:rPr>
              <a:t>L</a:t>
            </a:r>
            <a:r>
              <a:rPr lang="en-US" dirty="0" smtClean="0">
                <a:solidFill>
                  <a:schemeClr val="accent5">
                    <a:lumMod val="20000"/>
                    <a:lumOff val="80000"/>
                  </a:schemeClr>
                </a:solidFill>
              </a:rPr>
              <a:t>ikelihood</a:t>
            </a:r>
            <a:r>
              <a:rPr lang="en-US" dirty="0" smtClean="0"/>
              <a:t> </a:t>
            </a:r>
            <a:r>
              <a:rPr lang="en-US" dirty="0"/>
              <a:t>of the problem </a:t>
            </a:r>
            <a:r>
              <a:rPr lang="en-US" dirty="0" smtClean="0"/>
              <a:t>occurring</a:t>
            </a:r>
          </a:p>
          <a:p>
            <a:pPr lvl="2">
              <a:lnSpc>
                <a:spcPct val="100000"/>
              </a:lnSpc>
            </a:pPr>
            <a:r>
              <a:rPr lang="en-US" dirty="0" smtClean="0"/>
              <a:t>Arises from </a:t>
            </a:r>
            <a:r>
              <a:rPr lang="en-US" dirty="0">
                <a:solidFill>
                  <a:schemeClr val="accent5">
                    <a:lumMod val="20000"/>
                    <a:lumOff val="80000"/>
                  </a:schemeClr>
                </a:solidFill>
              </a:rPr>
              <a:t>technical </a:t>
            </a:r>
            <a:r>
              <a:rPr lang="en-US" dirty="0" smtClean="0">
                <a:solidFill>
                  <a:schemeClr val="accent5">
                    <a:lumMod val="20000"/>
                    <a:lumOff val="80000"/>
                  </a:schemeClr>
                </a:solidFill>
              </a:rPr>
              <a:t>considerations</a:t>
            </a:r>
          </a:p>
          <a:p>
            <a:pPr lvl="2">
              <a:lnSpc>
                <a:spcPct val="100000"/>
              </a:lnSpc>
            </a:pPr>
            <a:r>
              <a:rPr lang="en-US" dirty="0">
                <a:solidFill>
                  <a:srgbClr val="FAF8BE"/>
                </a:solidFill>
              </a:rPr>
              <a:t>E.g. programming languages used, bandwidth of </a:t>
            </a:r>
            <a:r>
              <a:rPr lang="en-US" dirty="0" smtClean="0">
                <a:solidFill>
                  <a:srgbClr val="FAF8BE"/>
                </a:solidFill>
              </a:rPr>
              <a:t>connections, etc.</a:t>
            </a:r>
            <a:endParaRPr lang="en-US" dirty="0">
              <a:solidFill>
                <a:srgbClr val="FAF8BE"/>
              </a:solidFill>
            </a:endParaRPr>
          </a:p>
          <a:p>
            <a:pPr lvl="1">
              <a:lnSpc>
                <a:spcPct val="100000"/>
              </a:lnSpc>
            </a:pPr>
            <a:r>
              <a:rPr lang="en-US" dirty="0">
                <a:solidFill>
                  <a:schemeClr val="accent5">
                    <a:lumMod val="20000"/>
                    <a:lumOff val="80000"/>
                  </a:schemeClr>
                </a:solidFill>
              </a:rPr>
              <a:t>I</a:t>
            </a:r>
            <a:r>
              <a:rPr lang="en-US" dirty="0" smtClean="0">
                <a:solidFill>
                  <a:schemeClr val="accent5">
                    <a:lumMod val="20000"/>
                    <a:lumOff val="80000"/>
                  </a:schemeClr>
                </a:solidFill>
              </a:rPr>
              <a:t>mpact</a:t>
            </a:r>
            <a:r>
              <a:rPr lang="en-US" dirty="0" smtClean="0"/>
              <a:t> </a:t>
            </a:r>
            <a:r>
              <a:rPr lang="en-US" dirty="0"/>
              <a:t>of the problem </a:t>
            </a:r>
            <a:r>
              <a:rPr lang="en-US" dirty="0" smtClean="0"/>
              <a:t>in case it occurs</a:t>
            </a:r>
          </a:p>
          <a:p>
            <a:pPr lvl="2">
              <a:lnSpc>
                <a:spcPct val="100000"/>
              </a:lnSpc>
            </a:pPr>
            <a:r>
              <a:rPr lang="en-US" dirty="0" smtClean="0"/>
              <a:t>Arises </a:t>
            </a:r>
            <a:r>
              <a:rPr lang="en-US" dirty="0"/>
              <a:t>from </a:t>
            </a:r>
            <a:r>
              <a:rPr lang="en-US" dirty="0">
                <a:solidFill>
                  <a:schemeClr val="accent5">
                    <a:lumMod val="20000"/>
                    <a:lumOff val="80000"/>
                  </a:schemeClr>
                </a:solidFill>
              </a:rPr>
              <a:t>business </a:t>
            </a:r>
            <a:r>
              <a:rPr lang="en-US" dirty="0" smtClean="0">
                <a:solidFill>
                  <a:schemeClr val="accent5">
                    <a:lumMod val="20000"/>
                    <a:lumOff val="80000"/>
                  </a:schemeClr>
                </a:solidFill>
              </a:rPr>
              <a:t>considerations</a:t>
            </a:r>
          </a:p>
          <a:p>
            <a:pPr lvl="2">
              <a:lnSpc>
                <a:spcPct val="100000"/>
              </a:lnSpc>
            </a:pPr>
            <a:r>
              <a:rPr lang="en-US" dirty="0" smtClean="0">
                <a:solidFill>
                  <a:srgbClr val="FAF8BE"/>
                </a:solidFill>
              </a:rPr>
              <a:t>E.g. financial loss, number of users affected, etc.</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35</a:t>
            </a:fld>
            <a:endParaRPr lang="en-US" dirty="0"/>
          </a:p>
        </p:txBody>
      </p:sp>
    </p:spTree>
    <p:extLst>
      <p:ext uri="{BB962C8B-B14F-4D97-AF65-F5344CB8AC3E}">
        <p14:creationId xmlns:p14="http://schemas.microsoft.com/office/powerpoint/2010/main" val="4058903090"/>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Levels of Risk - Chart</a:t>
            </a:r>
          </a:p>
        </p:txBody>
      </p:sp>
      <p:graphicFrame>
        <p:nvGraphicFramePr>
          <p:cNvPr id="5" name="Content Placeholder 4"/>
          <p:cNvGraphicFramePr>
            <a:graphicFrameLocks noGrp="1"/>
          </p:cNvGraphicFramePr>
          <p:nvPr>
            <p:ph idx="1"/>
            <p:extLst/>
          </p:nvPr>
        </p:nvGraphicFramePr>
        <p:xfrm>
          <a:off x="228600" y="1143000"/>
          <a:ext cx="8686800" cy="556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Tree>
    <p:extLst>
      <p:ext uri="{BB962C8B-B14F-4D97-AF65-F5344CB8AC3E}">
        <p14:creationId xmlns:p14="http://schemas.microsoft.com/office/powerpoint/2010/main" val="1364595400"/>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Prioritization of Effort</a:t>
            </a:r>
            <a:endParaRPr lang="en-US" dirty="0"/>
          </a:p>
        </p:txBody>
      </p:sp>
      <p:sp>
        <p:nvSpPr>
          <p:cNvPr id="3" name="Content Placeholder 2"/>
          <p:cNvSpPr>
            <a:spLocks noGrp="1"/>
          </p:cNvSpPr>
          <p:nvPr>
            <p:ph idx="1"/>
          </p:nvPr>
        </p:nvSpPr>
        <p:spPr/>
        <p:txBody>
          <a:bodyPr/>
          <a:lstStyle/>
          <a:p>
            <a:pPr>
              <a:lnSpc>
                <a:spcPct val="100000"/>
              </a:lnSpc>
            </a:pPr>
            <a:r>
              <a:rPr lang="en-US" dirty="0">
                <a:solidFill>
                  <a:schemeClr val="accent5">
                    <a:lumMod val="20000"/>
                    <a:lumOff val="80000"/>
                  </a:schemeClr>
                </a:solidFill>
              </a:rPr>
              <a:t>E</a:t>
            </a:r>
            <a:r>
              <a:rPr lang="en-US" dirty="0" smtClean="0">
                <a:solidFill>
                  <a:schemeClr val="accent5">
                    <a:lumMod val="20000"/>
                    <a:lumOff val="80000"/>
                  </a:schemeClr>
                </a:solidFill>
              </a:rPr>
              <a:t>ffort</a:t>
            </a:r>
            <a:r>
              <a:rPr lang="en-US" dirty="0" smtClean="0"/>
              <a:t> is allocated proportionally </a:t>
            </a:r>
            <a:r>
              <a:rPr lang="en-US" dirty="0"/>
              <a:t>to the level of </a:t>
            </a:r>
            <a:r>
              <a:rPr lang="en-US" dirty="0" smtClean="0"/>
              <a:t>risk</a:t>
            </a:r>
          </a:p>
          <a:p>
            <a:pPr lvl="1">
              <a:lnSpc>
                <a:spcPct val="100000"/>
              </a:lnSpc>
            </a:pPr>
            <a:r>
              <a:rPr lang="en-US" dirty="0" smtClean="0"/>
              <a:t>The more important risks are tested first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pic>
        <p:nvPicPr>
          <p:cNvPr id="5122" name="Picture 2" descr="https://c1.staticflickr.com/3/2493/4167655890_c8a8b3800b_z.jpg?zz=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1563" y="3817214"/>
            <a:ext cx="2705612" cy="1682552"/>
          </a:xfrm>
          <a:prstGeom prst="roundRect">
            <a:avLst/>
          </a:prstGeom>
          <a:noFill/>
          <a:ln>
            <a:noFill/>
          </a:ln>
          <a:effectLst>
            <a:glow rad="63500">
              <a:schemeClr val="tx1">
                <a:alpha val="40000"/>
              </a:schemeClr>
            </a:glow>
            <a:outerShdw dist="35921" dir="2700000" algn="ctr" rotWithShape="0">
              <a:schemeClr val="bg2"/>
            </a:outerShdw>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787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Product Risks: </a:t>
            </a:r>
            <a:r>
              <a:rPr lang="en-US" dirty="0" smtClean="0"/>
              <a:t/>
            </a:r>
            <a:br>
              <a:rPr lang="en-US" dirty="0" smtClean="0"/>
            </a:br>
            <a:r>
              <a:rPr lang="en-US" dirty="0" smtClean="0"/>
              <a:t>What </a:t>
            </a:r>
            <a:r>
              <a:rPr lang="en-US" dirty="0"/>
              <a:t>to </a:t>
            </a:r>
            <a:r>
              <a:rPr lang="en-US" dirty="0" smtClean="0"/>
              <a:t>Think </a:t>
            </a:r>
            <a:r>
              <a:rPr lang="en-US" dirty="0"/>
              <a:t>A</a:t>
            </a:r>
            <a:r>
              <a:rPr lang="en-US" dirty="0" smtClean="0"/>
              <a:t>bout</a:t>
            </a:r>
            <a:endParaRPr lang="en-US" dirty="0"/>
          </a:p>
        </p:txBody>
      </p:sp>
      <p:sp>
        <p:nvSpPr>
          <p:cNvPr id="3" name="Content Placeholder 2"/>
          <p:cNvSpPr>
            <a:spLocks noGrp="1"/>
          </p:cNvSpPr>
          <p:nvPr>
            <p:ph idx="1"/>
          </p:nvPr>
        </p:nvSpPr>
        <p:spPr>
          <a:xfrm>
            <a:off x="228600" y="1219200"/>
            <a:ext cx="8686800" cy="5410200"/>
          </a:xfrm>
        </p:spPr>
        <p:txBody>
          <a:bodyPr/>
          <a:lstStyle/>
          <a:p>
            <a:pPr>
              <a:lnSpc>
                <a:spcPct val="100000"/>
              </a:lnSpc>
            </a:pPr>
            <a:r>
              <a:rPr lang="en-US" dirty="0"/>
              <a:t>Which functions and attributes are </a:t>
            </a:r>
            <a:r>
              <a:rPr lang="en-US" dirty="0">
                <a:solidFill>
                  <a:schemeClr val="accent5">
                    <a:lumMod val="20000"/>
                    <a:lumOff val="80000"/>
                  </a:schemeClr>
                </a:solidFill>
              </a:rPr>
              <a:t>critical</a:t>
            </a:r>
            <a:r>
              <a:rPr lang="en-US" dirty="0"/>
              <a:t> (for the </a:t>
            </a:r>
            <a:r>
              <a:rPr lang="en-US" dirty="0" smtClean="0"/>
              <a:t>success of </a:t>
            </a:r>
            <a:r>
              <a:rPr lang="en-US" dirty="0"/>
              <a:t>the product)?</a:t>
            </a:r>
          </a:p>
          <a:p>
            <a:pPr>
              <a:lnSpc>
                <a:spcPct val="100000"/>
              </a:lnSpc>
            </a:pPr>
            <a:r>
              <a:rPr lang="en-US" dirty="0" smtClean="0"/>
              <a:t>How </a:t>
            </a:r>
            <a:r>
              <a:rPr lang="en-US" dirty="0" smtClean="0">
                <a:solidFill>
                  <a:schemeClr val="accent5">
                    <a:lumMod val="20000"/>
                    <a:lumOff val="80000"/>
                  </a:schemeClr>
                </a:solidFill>
              </a:rPr>
              <a:t>visible</a:t>
            </a:r>
            <a:r>
              <a:rPr lang="en-US" dirty="0" smtClean="0"/>
              <a:t> is </a:t>
            </a:r>
            <a:r>
              <a:rPr lang="en-US" dirty="0"/>
              <a:t>a problem in a function or attribute? </a:t>
            </a:r>
            <a:endParaRPr lang="en-US" dirty="0" smtClean="0"/>
          </a:p>
          <a:p>
            <a:pPr lvl="1">
              <a:lnSpc>
                <a:spcPct val="100000"/>
              </a:lnSpc>
            </a:pPr>
            <a:r>
              <a:rPr lang="en-US" dirty="0" smtClean="0"/>
              <a:t>(For </a:t>
            </a:r>
            <a:r>
              <a:rPr lang="en-US" dirty="0"/>
              <a:t>customers, users, people outside)</a:t>
            </a:r>
          </a:p>
          <a:p>
            <a:pPr>
              <a:lnSpc>
                <a:spcPct val="100000"/>
              </a:lnSpc>
            </a:pPr>
            <a:r>
              <a:rPr lang="en-US" dirty="0" smtClean="0"/>
              <a:t>How </a:t>
            </a:r>
            <a:r>
              <a:rPr lang="en-US" dirty="0"/>
              <a:t>often is a function </a:t>
            </a:r>
            <a:r>
              <a:rPr lang="en-US" dirty="0">
                <a:solidFill>
                  <a:schemeClr val="accent5">
                    <a:lumMod val="20000"/>
                    <a:lumOff val="80000"/>
                  </a:schemeClr>
                </a:solidFill>
              </a:rPr>
              <a:t>used</a:t>
            </a:r>
            <a:r>
              <a:rPr lang="en-US" dirty="0"/>
              <a:t>?</a:t>
            </a:r>
          </a:p>
          <a:p>
            <a:pPr>
              <a:lnSpc>
                <a:spcPct val="100000"/>
              </a:lnSpc>
            </a:pPr>
            <a:r>
              <a:rPr lang="en-US" dirty="0" smtClean="0"/>
              <a:t>Can </a:t>
            </a:r>
            <a:r>
              <a:rPr lang="en-US" dirty="0"/>
              <a:t>we do without?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pic>
        <p:nvPicPr>
          <p:cNvPr id="19458"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7315200" y="3581400"/>
            <a:ext cx="1171575" cy="2752725"/>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7370400"/>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371600"/>
            <a:ext cx="7924800" cy="685800"/>
          </a:xfrm>
        </p:spPr>
        <p:txBody>
          <a:bodyPr/>
          <a:lstStyle/>
          <a:p>
            <a:r>
              <a:rPr lang="en-US" dirty="0"/>
              <a:t>Functional </a:t>
            </a:r>
            <a:r>
              <a:rPr lang="en-US" dirty="0" smtClean="0"/>
              <a:t>Testing</a:t>
            </a:r>
            <a:endParaRPr lang="en-US" dirty="0"/>
          </a:p>
        </p:txBody>
      </p:sp>
      <p:sp>
        <p:nvSpPr>
          <p:cNvPr id="3" name="Subtitle 2"/>
          <p:cNvSpPr>
            <a:spLocks noGrp="1"/>
          </p:cNvSpPr>
          <p:nvPr>
            <p:ph type="subTitle" idx="1"/>
          </p:nvPr>
        </p:nvSpPr>
        <p:spPr>
          <a:xfrm>
            <a:off x="609600" y="2209800"/>
            <a:ext cx="7924800" cy="569120"/>
          </a:xfrm>
        </p:spPr>
        <p:txBody>
          <a:bodyPr/>
          <a:lstStyle/>
          <a:p>
            <a:r>
              <a:rPr lang="en-US" dirty="0" smtClean="0"/>
              <a:t>Verifying a System's Input-Output </a:t>
            </a:r>
            <a:r>
              <a:rPr lang="en-US" dirty="0"/>
              <a:t>B</a:t>
            </a:r>
            <a:r>
              <a:rPr lang="en-US" dirty="0" smtClean="0"/>
              <a:t>ehavior</a:t>
            </a:r>
            <a:endParaRPr lang="en-US" dirty="0"/>
          </a:p>
        </p:txBody>
      </p:sp>
      <p:pic>
        <p:nvPicPr>
          <p:cNvPr id="21508" name="Picture 4" descr="C:\Users\ogeorgiev\Desktop\unittest_crashdummy.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686050" y="3352800"/>
            <a:ext cx="3771900" cy="2827377"/>
          </a:xfrm>
          <a:prstGeom prst="roundRect">
            <a:avLst>
              <a:gd name="adj" fmla="val 9157"/>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866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 (2)</a:t>
            </a:r>
            <a:endParaRPr lang="en-US" dirty="0"/>
          </a:p>
        </p:txBody>
      </p:sp>
      <p:sp>
        <p:nvSpPr>
          <p:cNvPr id="3" name="Content Placeholder 2"/>
          <p:cNvSpPr>
            <a:spLocks noGrp="1"/>
          </p:cNvSpPr>
          <p:nvPr>
            <p:ph idx="1"/>
          </p:nvPr>
        </p:nvSpPr>
        <p:spPr/>
        <p:txBody>
          <a:bodyPr/>
          <a:lstStyle/>
          <a:p>
            <a:pPr>
              <a:lnSpc>
                <a:spcPct val="100000"/>
              </a:lnSpc>
            </a:pPr>
            <a:r>
              <a:rPr lang="en-US" dirty="0"/>
              <a:t>Test </a:t>
            </a:r>
            <a:r>
              <a:rPr lang="en-US" dirty="0" smtClean="0"/>
              <a:t>Types</a:t>
            </a:r>
          </a:p>
          <a:p>
            <a:pPr lvl="1">
              <a:lnSpc>
                <a:spcPct val="100000"/>
              </a:lnSpc>
            </a:pPr>
            <a:r>
              <a:rPr lang="en-US" dirty="0"/>
              <a:t>Risk-Based </a:t>
            </a:r>
            <a:r>
              <a:rPr lang="en-US" dirty="0" smtClean="0"/>
              <a:t>Testing</a:t>
            </a:r>
          </a:p>
          <a:p>
            <a:pPr lvl="1">
              <a:lnSpc>
                <a:spcPct val="100000"/>
              </a:lnSpc>
            </a:pPr>
            <a:r>
              <a:rPr lang="en-US" dirty="0" smtClean="0"/>
              <a:t>Functional </a:t>
            </a:r>
            <a:r>
              <a:rPr lang="en-US" dirty="0"/>
              <a:t>Testing</a:t>
            </a:r>
          </a:p>
          <a:p>
            <a:pPr lvl="1">
              <a:lnSpc>
                <a:spcPct val="100000"/>
              </a:lnSpc>
            </a:pPr>
            <a:r>
              <a:rPr lang="en-US" dirty="0"/>
              <a:t>Non-functional Testing</a:t>
            </a:r>
          </a:p>
          <a:p>
            <a:pPr lvl="1">
              <a:lnSpc>
                <a:spcPct val="100000"/>
              </a:lnSpc>
            </a:pPr>
            <a:r>
              <a:rPr lang="en-US" dirty="0"/>
              <a:t>Structural Testing</a:t>
            </a:r>
          </a:p>
          <a:p>
            <a:pPr lvl="1">
              <a:lnSpc>
                <a:spcPct val="100000"/>
              </a:lnSpc>
            </a:pPr>
            <a:r>
              <a:rPr lang="en-US" dirty="0"/>
              <a:t>Testing Related to Changes:</a:t>
            </a:r>
            <a:br>
              <a:rPr lang="en-US" dirty="0"/>
            </a:br>
            <a:r>
              <a:rPr lang="en-US" dirty="0" smtClean="0"/>
              <a:t>	Re-testing and Regression Testing</a:t>
            </a:r>
          </a:p>
          <a:p>
            <a:pPr>
              <a:lnSpc>
                <a:spcPct val="100000"/>
              </a:lnSpc>
            </a:pPr>
            <a:r>
              <a:rPr lang="en-US" dirty="0" smtClean="0"/>
              <a:t>Maintenance Testing</a:t>
            </a:r>
          </a:p>
          <a:p>
            <a:endParaRPr lang="en-US"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48470" y="1752600"/>
            <a:ext cx="1859096" cy="1827368"/>
          </a:xfrm>
          <a:prstGeom prst="rect">
            <a:avLst/>
          </a:prstGeom>
          <a:noFill/>
          <a:ln>
            <a:noFill/>
          </a:ln>
          <a:effectLst>
            <a:glow rad="635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3425623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pPr>
              <a:lnSpc>
                <a:spcPct val="100000"/>
              </a:lnSpc>
            </a:pPr>
            <a:r>
              <a:rPr lang="en-US" dirty="0"/>
              <a:t>Functional testing </a:t>
            </a:r>
            <a:r>
              <a:rPr lang="en-US" dirty="0" smtClean="0"/>
              <a:t>verifies the </a:t>
            </a:r>
            <a:r>
              <a:rPr lang="en-US" dirty="0"/>
              <a:t>system's </a:t>
            </a:r>
            <a:r>
              <a:rPr lang="en-US" dirty="0">
                <a:solidFill>
                  <a:schemeClr val="accent5">
                    <a:lumMod val="20000"/>
                    <a:lumOff val="80000"/>
                  </a:schemeClr>
                </a:solidFill>
              </a:rPr>
              <a:t>input–output </a:t>
            </a:r>
            <a:r>
              <a:rPr lang="en-US" dirty="0" smtClean="0">
                <a:solidFill>
                  <a:schemeClr val="accent5">
                    <a:lumMod val="20000"/>
                    <a:lumOff val="80000"/>
                  </a:schemeClr>
                </a:solidFill>
              </a:rPr>
              <a:t>behavior</a:t>
            </a:r>
          </a:p>
          <a:p>
            <a:pPr>
              <a:lnSpc>
                <a:spcPct val="100000"/>
              </a:lnSpc>
            </a:pPr>
            <a:r>
              <a:rPr lang="en-US" dirty="0" smtClean="0">
                <a:solidFill>
                  <a:schemeClr val="accent5">
                    <a:lumMod val="20000"/>
                    <a:lumOff val="80000"/>
                  </a:schemeClr>
                </a:solidFill>
              </a:rPr>
              <a:t>Black </a:t>
            </a:r>
            <a:r>
              <a:rPr lang="en-US" dirty="0">
                <a:solidFill>
                  <a:schemeClr val="accent5">
                    <a:lumMod val="20000"/>
                    <a:lumOff val="80000"/>
                  </a:schemeClr>
                </a:solidFill>
              </a:rPr>
              <a:t>box testing</a:t>
            </a:r>
            <a:r>
              <a:rPr lang="en-US" dirty="0"/>
              <a:t> methods </a:t>
            </a:r>
            <a:r>
              <a:rPr lang="en-US" dirty="0" smtClean="0"/>
              <a:t>are used</a:t>
            </a:r>
          </a:p>
          <a:p>
            <a:pPr>
              <a:lnSpc>
                <a:spcPct val="100000"/>
              </a:lnSpc>
            </a:pPr>
            <a:r>
              <a:rPr lang="en-US" dirty="0" smtClean="0"/>
              <a:t>The </a:t>
            </a:r>
            <a:r>
              <a:rPr lang="en-US" dirty="0"/>
              <a:t>test bases are the </a:t>
            </a:r>
            <a:r>
              <a:rPr lang="en-US" dirty="0">
                <a:solidFill>
                  <a:schemeClr val="accent5">
                    <a:lumMod val="20000"/>
                    <a:lumOff val="80000"/>
                  </a:schemeClr>
                </a:solidFill>
              </a:rPr>
              <a:t>functional </a:t>
            </a:r>
            <a:r>
              <a:rPr lang="en-US" dirty="0" smtClean="0">
                <a:solidFill>
                  <a:schemeClr val="accent5">
                    <a:lumMod val="20000"/>
                    <a:lumOff val="80000"/>
                  </a:schemeClr>
                </a:solidFill>
              </a:rPr>
              <a:t>requirements</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667000" y="3886199"/>
            <a:ext cx="3810000" cy="2314575"/>
          </a:xfrm>
          <a:prstGeom prst="roundRect">
            <a:avLst>
              <a:gd name="adj" fmla="val 10857"/>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6009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a:t>
            </a:r>
            <a:r>
              <a:rPr lang="en-US" dirty="0" smtClean="0"/>
              <a:t>Requirements </a:t>
            </a:r>
            <a:endParaRPr lang="en-US" dirty="0"/>
          </a:p>
        </p:txBody>
      </p:sp>
      <p:sp>
        <p:nvSpPr>
          <p:cNvPr id="3" name="Content Placeholder 2"/>
          <p:cNvSpPr>
            <a:spLocks noGrp="1"/>
          </p:cNvSpPr>
          <p:nvPr>
            <p:ph idx="1"/>
          </p:nvPr>
        </p:nvSpPr>
        <p:spPr/>
        <p:txBody>
          <a:bodyPr/>
          <a:lstStyle/>
          <a:p>
            <a:pPr>
              <a:lnSpc>
                <a:spcPct val="100000"/>
              </a:lnSpc>
            </a:pPr>
            <a:r>
              <a:rPr lang="en-US" dirty="0" smtClean="0"/>
              <a:t>They specify </a:t>
            </a:r>
            <a:r>
              <a:rPr lang="en-US" dirty="0"/>
              <a:t>the </a:t>
            </a:r>
            <a:r>
              <a:rPr lang="en-US" dirty="0">
                <a:solidFill>
                  <a:schemeClr val="accent5">
                    <a:lumMod val="20000"/>
                    <a:lumOff val="80000"/>
                  </a:schemeClr>
                </a:solidFill>
              </a:rPr>
              <a:t>behavior</a:t>
            </a:r>
            <a:r>
              <a:rPr lang="en-US" dirty="0"/>
              <a:t> of the </a:t>
            </a:r>
            <a:r>
              <a:rPr lang="en-US" dirty="0" smtClean="0"/>
              <a:t>system</a:t>
            </a:r>
          </a:p>
          <a:p>
            <a:pPr lvl="1">
              <a:lnSpc>
                <a:spcPct val="100000"/>
              </a:lnSpc>
            </a:pPr>
            <a:r>
              <a:rPr lang="en-US" dirty="0" smtClean="0"/>
              <a:t>“What</a:t>
            </a:r>
            <a:r>
              <a:rPr lang="en-US" dirty="0"/>
              <a:t>" the system must be able to </a:t>
            </a:r>
            <a:r>
              <a:rPr lang="en-US" dirty="0" smtClean="0"/>
              <a:t>do?</a:t>
            </a:r>
          </a:p>
          <a:p>
            <a:pPr lvl="1">
              <a:lnSpc>
                <a:spcPct val="100000"/>
              </a:lnSpc>
            </a:pPr>
            <a:r>
              <a:rPr lang="en-US" dirty="0"/>
              <a:t>Define constraints on the </a:t>
            </a:r>
            <a:r>
              <a:rPr lang="en-US" dirty="0" smtClean="0"/>
              <a:t>system</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pic>
        <p:nvPicPr>
          <p:cNvPr id="22530"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96000" y="4191000"/>
            <a:ext cx="2456873" cy="21336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3598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Specifications </a:t>
            </a:r>
            <a:endParaRPr lang="en-US" dirty="0"/>
          </a:p>
        </p:txBody>
      </p:sp>
      <p:sp>
        <p:nvSpPr>
          <p:cNvPr id="3" name="Content Placeholder 2"/>
          <p:cNvSpPr>
            <a:spLocks noGrp="1"/>
          </p:cNvSpPr>
          <p:nvPr>
            <p:ph idx="1"/>
          </p:nvPr>
        </p:nvSpPr>
        <p:spPr/>
        <p:txBody>
          <a:bodyPr/>
          <a:lstStyle/>
          <a:p>
            <a:pPr>
              <a:lnSpc>
                <a:spcPct val="100000"/>
              </a:lnSpc>
            </a:pPr>
            <a:r>
              <a:rPr lang="en-US" dirty="0" smtClean="0"/>
              <a:t>Functional requirements must be </a:t>
            </a:r>
            <a:r>
              <a:rPr lang="en-US" dirty="0" smtClean="0">
                <a:solidFill>
                  <a:schemeClr val="accent5">
                    <a:lumMod val="20000"/>
                    <a:lumOff val="80000"/>
                  </a:schemeClr>
                </a:solidFill>
              </a:rPr>
              <a:t>documented </a:t>
            </a:r>
          </a:p>
          <a:p>
            <a:pPr lvl="1">
              <a:lnSpc>
                <a:spcPct val="100000"/>
              </a:lnSpc>
            </a:pPr>
            <a:r>
              <a:rPr lang="en-US" dirty="0" smtClean="0"/>
              <a:t>Requirements </a:t>
            </a:r>
            <a:r>
              <a:rPr lang="en-US" dirty="0"/>
              <a:t>management system </a:t>
            </a:r>
            <a:endParaRPr lang="en-US" dirty="0" smtClean="0"/>
          </a:p>
          <a:p>
            <a:pPr lvl="1">
              <a:lnSpc>
                <a:spcPct val="100000"/>
              </a:lnSpc>
            </a:pPr>
            <a:r>
              <a:rPr lang="en-US" dirty="0"/>
              <a:t>Text based Software Requirements Specification (SRS</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pic>
        <p:nvPicPr>
          <p:cNvPr id="23554"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715000" y="3200400"/>
            <a:ext cx="2362200" cy="3079831"/>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2556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http://alshafak.com/picts/software.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743486" y="838200"/>
            <a:ext cx="3657028" cy="2441066"/>
          </a:xfrm>
          <a:prstGeom prst="roundRect">
            <a:avLst>
              <a:gd name="adj" fmla="val 8594"/>
            </a:avLst>
          </a:prstGeom>
          <a:solidFill>
            <a:srgbClr val="FFFFFF">
              <a:shade val="85000"/>
            </a:srgbClr>
          </a:solidFill>
          <a:ln>
            <a:noFill/>
          </a:ln>
          <a:effectLst>
            <a:glow rad="63500">
              <a:schemeClr val="tx1">
                <a:alpha val="40000"/>
              </a:schemeClr>
            </a:glow>
            <a:reflection blurRad="12700" stA="38000" endPos="28000" dist="5000" dir="5400000" sy="-100000" algn="bl" rotWithShape="0"/>
          </a:effectLst>
        </p:spPr>
      </p:pic>
      <p:sp>
        <p:nvSpPr>
          <p:cNvPr id="476162" name="Rectangle 2"/>
          <p:cNvSpPr>
            <a:spLocks noGrp="1" noChangeArrowheads="1"/>
          </p:cNvSpPr>
          <p:nvPr>
            <p:ph type="ctrTitle"/>
          </p:nvPr>
        </p:nvSpPr>
        <p:spPr>
          <a:xfrm>
            <a:off x="1150360" y="3581400"/>
            <a:ext cx="6850640" cy="2057400"/>
          </a:xfrm>
        </p:spPr>
        <p:txBody>
          <a:bodyPr/>
          <a:lstStyle/>
          <a:p>
            <a:pPr>
              <a:lnSpc>
                <a:spcPts val="5200"/>
              </a:lnSpc>
              <a:spcBef>
                <a:spcPct val="40000"/>
              </a:spcBef>
            </a:pPr>
            <a:r>
              <a:rPr lang="en-US" sz="4600" dirty="0" smtClean="0"/>
              <a:t>Software Requirements Specifications (SRS)</a:t>
            </a:r>
            <a:endParaRPr lang="bg-BG" sz="4600" dirty="0"/>
          </a:p>
        </p:txBody>
      </p:sp>
      <p:sp>
        <p:nvSpPr>
          <p:cNvPr id="3" name="Subtitle 2"/>
          <p:cNvSpPr>
            <a:spLocks noGrp="1"/>
          </p:cNvSpPr>
          <p:nvPr>
            <p:ph type="subTitle" idx="1"/>
          </p:nvPr>
        </p:nvSpPr>
        <p:spPr>
          <a:xfrm>
            <a:off x="457200" y="5679280"/>
            <a:ext cx="8229600" cy="569120"/>
          </a:xfrm>
        </p:spPr>
        <p:txBody>
          <a:bodyPr/>
          <a:lstStyle/>
          <a:p>
            <a:r>
              <a:rPr lang="en-US" dirty="0" smtClean="0"/>
              <a:t>Live Demo</a:t>
            </a:r>
            <a:endParaRPr lang="en-US" dirty="0"/>
          </a:p>
        </p:txBody>
      </p:sp>
    </p:spTree>
    <p:extLst>
      <p:ext uri="{BB962C8B-B14F-4D97-AF65-F5344CB8AC3E}">
        <p14:creationId xmlns:p14="http://schemas.microsoft.com/office/powerpoint/2010/main" val="2267206822"/>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Requirements-based T</a:t>
            </a:r>
            <a:r>
              <a:rPr lang="en-US" dirty="0" smtClean="0"/>
              <a:t>esting</a:t>
            </a:r>
            <a:endParaRPr lang="en-US" dirty="0"/>
          </a:p>
        </p:txBody>
      </p:sp>
      <p:sp>
        <p:nvSpPr>
          <p:cNvPr id="3" name="Content Placeholder 2"/>
          <p:cNvSpPr>
            <a:spLocks noGrp="1"/>
          </p:cNvSpPr>
          <p:nvPr>
            <p:ph idx="1"/>
          </p:nvPr>
        </p:nvSpPr>
        <p:spPr/>
        <p:txBody>
          <a:bodyPr/>
          <a:lstStyle/>
          <a:p>
            <a:pPr>
              <a:lnSpc>
                <a:spcPct val="100000"/>
              </a:lnSpc>
            </a:pPr>
            <a:r>
              <a:rPr lang="en-US" dirty="0"/>
              <a:t>R</a:t>
            </a:r>
            <a:r>
              <a:rPr lang="en-US" dirty="0" smtClean="0"/>
              <a:t>equirements </a:t>
            </a:r>
            <a:r>
              <a:rPr lang="en-US" dirty="0"/>
              <a:t>are used as the </a:t>
            </a:r>
            <a:r>
              <a:rPr lang="en-US" dirty="0" smtClean="0">
                <a:solidFill>
                  <a:schemeClr val="accent5">
                    <a:lumMod val="20000"/>
                    <a:lumOff val="80000"/>
                  </a:schemeClr>
                </a:solidFill>
              </a:rPr>
              <a:t>basis </a:t>
            </a:r>
            <a:r>
              <a:rPr lang="en-US" dirty="0">
                <a:solidFill>
                  <a:schemeClr val="accent5">
                    <a:lumMod val="20000"/>
                    <a:lumOff val="80000"/>
                  </a:schemeClr>
                </a:solidFill>
              </a:rPr>
              <a:t>for </a:t>
            </a:r>
            <a:r>
              <a:rPr lang="en-US" dirty="0" smtClean="0">
                <a:solidFill>
                  <a:schemeClr val="accent5">
                    <a:lumMod val="20000"/>
                    <a:lumOff val="80000"/>
                  </a:schemeClr>
                </a:solidFill>
              </a:rPr>
              <a:t>testing</a:t>
            </a:r>
          </a:p>
          <a:p>
            <a:pPr lvl="1">
              <a:lnSpc>
                <a:spcPct val="100000"/>
              </a:lnSpc>
            </a:pPr>
            <a:r>
              <a:rPr lang="en-US" dirty="0" smtClean="0"/>
              <a:t>At least </a:t>
            </a:r>
            <a:r>
              <a:rPr lang="en-US" dirty="0"/>
              <a:t>one test case </a:t>
            </a:r>
            <a:r>
              <a:rPr lang="en-US" dirty="0" smtClean="0"/>
              <a:t>for each requirement</a:t>
            </a:r>
          </a:p>
          <a:p>
            <a:pPr lvl="1">
              <a:lnSpc>
                <a:spcPct val="100000"/>
              </a:lnSpc>
            </a:pPr>
            <a:r>
              <a:rPr lang="en-US" dirty="0" smtClean="0"/>
              <a:t>Usually more than one is needed</a:t>
            </a:r>
          </a:p>
          <a:p>
            <a:pPr>
              <a:lnSpc>
                <a:spcPct val="100000"/>
              </a:lnSpc>
            </a:pPr>
            <a:r>
              <a:rPr lang="en-US" dirty="0" smtClean="0"/>
              <a:t>Mainly </a:t>
            </a:r>
            <a:r>
              <a:rPr lang="en-US" dirty="0"/>
              <a:t>used </a:t>
            </a:r>
            <a:r>
              <a:rPr lang="en-US" dirty="0" smtClean="0"/>
              <a:t>in:</a:t>
            </a:r>
          </a:p>
          <a:p>
            <a:pPr lvl="1">
              <a:lnSpc>
                <a:spcPct val="100000"/>
              </a:lnSpc>
            </a:pPr>
            <a:r>
              <a:rPr lang="en-US" dirty="0"/>
              <a:t>S</a:t>
            </a:r>
            <a:r>
              <a:rPr lang="en-US" dirty="0" smtClean="0"/>
              <a:t>ystem testing</a:t>
            </a:r>
          </a:p>
          <a:p>
            <a:pPr lvl="1">
              <a:lnSpc>
                <a:spcPct val="100000"/>
              </a:lnSpc>
            </a:pPr>
            <a:r>
              <a:rPr lang="en-US" dirty="0"/>
              <a:t>A</a:t>
            </a:r>
            <a:r>
              <a:rPr lang="en-US" dirty="0" smtClean="0"/>
              <a:t>cceptance </a:t>
            </a:r>
            <a:r>
              <a:rPr lang="en-US" dirty="0"/>
              <a:t>testing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pic>
        <p:nvPicPr>
          <p:cNvPr id="24578"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95999" y="3429000"/>
            <a:ext cx="2181511" cy="2819400"/>
          </a:xfrm>
          <a:prstGeom prst="roundRect">
            <a:avLst>
              <a:gd name="adj" fmla="val 8683"/>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9313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752600"/>
            <a:ext cx="7924800" cy="685800"/>
          </a:xfrm>
        </p:spPr>
        <p:txBody>
          <a:bodyPr/>
          <a:lstStyle/>
          <a:p>
            <a:r>
              <a:rPr lang="en-US" dirty="0"/>
              <a:t>Non-functional Testing</a:t>
            </a:r>
          </a:p>
        </p:txBody>
      </p:sp>
      <p:sp>
        <p:nvSpPr>
          <p:cNvPr id="3" name="Subtitle 2"/>
          <p:cNvSpPr>
            <a:spLocks noGrp="1"/>
          </p:cNvSpPr>
          <p:nvPr>
            <p:ph type="subTitle" idx="1"/>
          </p:nvPr>
        </p:nvSpPr>
        <p:spPr>
          <a:xfrm>
            <a:off x="609600" y="2438400"/>
            <a:ext cx="7924800" cy="569120"/>
          </a:xfrm>
        </p:spPr>
        <p:txBody>
          <a:bodyPr/>
          <a:lstStyle/>
          <a:p>
            <a:r>
              <a:rPr lang="en-US" dirty="0" smtClean="0"/>
              <a:t>Testing </a:t>
            </a:r>
            <a:r>
              <a:rPr lang="en-US" dirty="0"/>
              <a:t>Non-functional Software Characteristics</a:t>
            </a:r>
          </a:p>
        </p:txBody>
      </p:sp>
      <p:pic>
        <p:nvPicPr>
          <p:cNvPr id="27650" name="Picture 2" descr="http://www.alistapart.com/d/the-myth-of-usability-testing/usability-myth.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000250" y="3352800"/>
            <a:ext cx="5143500" cy="2562226"/>
          </a:xfrm>
          <a:prstGeom prst="roundRect">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730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System Attributes</a:t>
            </a:r>
            <a:endParaRPr lang="en-US" dirty="0"/>
          </a:p>
        </p:txBody>
      </p:sp>
      <p:sp>
        <p:nvSpPr>
          <p:cNvPr id="3" name="Content Placeholder 2"/>
          <p:cNvSpPr>
            <a:spLocks noGrp="1"/>
          </p:cNvSpPr>
          <p:nvPr>
            <p:ph idx="1"/>
          </p:nvPr>
        </p:nvSpPr>
        <p:spPr/>
        <p:txBody>
          <a:bodyPr/>
          <a:lstStyle/>
          <a:p>
            <a:pPr>
              <a:lnSpc>
                <a:spcPct val="100000"/>
              </a:lnSpc>
            </a:pPr>
            <a:r>
              <a:rPr lang="en-US" dirty="0" smtClean="0"/>
              <a:t>“</a:t>
            </a:r>
            <a:r>
              <a:rPr lang="en-US" dirty="0" smtClean="0">
                <a:solidFill>
                  <a:schemeClr val="accent5">
                    <a:lumMod val="20000"/>
                    <a:lumOff val="80000"/>
                  </a:schemeClr>
                </a:solidFill>
              </a:rPr>
              <a:t>How </a:t>
            </a:r>
            <a:r>
              <a:rPr lang="en-US" dirty="0">
                <a:solidFill>
                  <a:schemeClr val="accent5">
                    <a:lumMod val="20000"/>
                    <a:lumOff val="80000"/>
                  </a:schemeClr>
                </a:solidFill>
              </a:rPr>
              <a:t>well</a:t>
            </a:r>
            <a:r>
              <a:rPr lang="en-US" dirty="0"/>
              <a:t>" or with </a:t>
            </a:r>
            <a:r>
              <a:rPr lang="en-US" dirty="0">
                <a:solidFill>
                  <a:schemeClr val="accent5">
                    <a:lumMod val="20000"/>
                    <a:lumOff val="80000"/>
                  </a:schemeClr>
                </a:solidFill>
              </a:rPr>
              <a:t>what quality </a:t>
            </a:r>
            <a:r>
              <a:rPr lang="en-US" dirty="0"/>
              <a:t>the </a:t>
            </a:r>
            <a:r>
              <a:rPr lang="en-US" dirty="0" smtClean="0"/>
              <a:t>system </a:t>
            </a:r>
            <a:r>
              <a:rPr lang="en-US" dirty="0"/>
              <a:t>should carry out its </a:t>
            </a:r>
            <a:r>
              <a:rPr lang="en-US" dirty="0" smtClean="0"/>
              <a:t>function</a:t>
            </a:r>
          </a:p>
          <a:p>
            <a:pPr>
              <a:lnSpc>
                <a:spcPct val="100000"/>
              </a:lnSpc>
            </a:pPr>
            <a:r>
              <a:rPr lang="en-US" dirty="0" smtClean="0"/>
              <a:t>Attributive characteristics:</a:t>
            </a:r>
            <a:endParaRPr lang="en-US" dirty="0"/>
          </a:p>
          <a:p>
            <a:pPr lvl="1">
              <a:lnSpc>
                <a:spcPct val="100000"/>
              </a:lnSpc>
            </a:pPr>
            <a:r>
              <a:rPr lang="en-US" dirty="0"/>
              <a:t>R</a:t>
            </a:r>
            <a:r>
              <a:rPr lang="en-US" dirty="0" smtClean="0"/>
              <a:t>eliability</a:t>
            </a:r>
          </a:p>
          <a:p>
            <a:pPr lvl="1">
              <a:lnSpc>
                <a:spcPct val="100000"/>
              </a:lnSpc>
            </a:pPr>
            <a:r>
              <a:rPr lang="en-US" dirty="0"/>
              <a:t>U</a:t>
            </a:r>
            <a:r>
              <a:rPr lang="en-US" dirty="0" smtClean="0"/>
              <a:t>sability</a:t>
            </a:r>
          </a:p>
          <a:p>
            <a:pPr lvl="1">
              <a:lnSpc>
                <a:spcPct val="100000"/>
              </a:lnSpc>
            </a:pPr>
            <a:r>
              <a:rPr lang="en-US" dirty="0"/>
              <a:t>E</a:t>
            </a:r>
            <a:r>
              <a:rPr lang="en-US" dirty="0" smtClean="0"/>
              <a:t>fficiency</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pic>
        <p:nvPicPr>
          <p:cNvPr id="30723"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638800" y="3644901"/>
            <a:ext cx="3505200" cy="32131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6963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Testability of Requirements</a:t>
            </a:r>
            <a:endParaRPr lang="en-US" dirty="0"/>
          </a:p>
        </p:txBody>
      </p:sp>
      <p:sp>
        <p:nvSpPr>
          <p:cNvPr id="3" name="Content Placeholder 2"/>
          <p:cNvSpPr>
            <a:spLocks noGrp="1"/>
          </p:cNvSpPr>
          <p:nvPr>
            <p:ph idx="1"/>
          </p:nvPr>
        </p:nvSpPr>
        <p:spPr/>
        <p:txBody>
          <a:bodyPr/>
          <a:lstStyle/>
          <a:p>
            <a:pPr>
              <a:lnSpc>
                <a:spcPct val="100000"/>
              </a:lnSpc>
            </a:pPr>
            <a:r>
              <a:rPr lang="en-US" dirty="0"/>
              <a:t>N</a:t>
            </a:r>
            <a:r>
              <a:rPr lang="en-US" dirty="0" smtClean="0"/>
              <a:t>onfunctional </a:t>
            </a:r>
            <a:r>
              <a:rPr lang="en-US" dirty="0"/>
              <a:t>requirements </a:t>
            </a:r>
            <a:r>
              <a:rPr lang="en-US" dirty="0" smtClean="0"/>
              <a:t>are often </a:t>
            </a:r>
            <a:r>
              <a:rPr lang="en-US" dirty="0" smtClean="0">
                <a:solidFill>
                  <a:schemeClr val="accent5">
                    <a:lumMod val="20000"/>
                    <a:lumOff val="80000"/>
                  </a:schemeClr>
                </a:solidFill>
              </a:rPr>
              <a:t>not clearly defined</a:t>
            </a:r>
          </a:p>
          <a:p>
            <a:pPr>
              <a:lnSpc>
                <a:spcPct val="100000"/>
              </a:lnSpc>
            </a:pPr>
            <a:r>
              <a:rPr lang="en-US" dirty="0" smtClean="0"/>
              <a:t>How would you test:</a:t>
            </a:r>
          </a:p>
          <a:p>
            <a:pPr lvl="1">
              <a:lnSpc>
                <a:spcPct val="100000"/>
              </a:lnSpc>
            </a:pPr>
            <a:r>
              <a:rPr lang="en-US" dirty="0" smtClean="0"/>
              <a:t>“The </a:t>
            </a:r>
            <a:r>
              <a:rPr lang="en-US" dirty="0"/>
              <a:t>system should be easy to </a:t>
            </a:r>
            <a:r>
              <a:rPr lang="en-US" dirty="0" smtClean="0"/>
              <a:t>operate”</a:t>
            </a:r>
          </a:p>
          <a:p>
            <a:pPr lvl="1">
              <a:lnSpc>
                <a:spcPct val="100000"/>
              </a:lnSpc>
            </a:pPr>
            <a:r>
              <a:rPr lang="en-US" dirty="0" smtClean="0"/>
              <a:t>“The </a:t>
            </a:r>
            <a:r>
              <a:rPr lang="en-US" dirty="0"/>
              <a:t>system should be </a:t>
            </a:r>
            <a:r>
              <a:rPr lang="en-US" dirty="0" smtClean="0"/>
              <a:t>fast”</a:t>
            </a:r>
          </a:p>
          <a:p>
            <a:pPr>
              <a:lnSpc>
                <a:spcPct val="100000"/>
              </a:lnSpc>
            </a:pPr>
            <a:r>
              <a:rPr lang="en-US" dirty="0" smtClean="0"/>
              <a:t>Requirements </a:t>
            </a:r>
            <a:r>
              <a:rPr lang="en-US" dirty="0"/>
              <a:t>should be expressed in a </a:t>
            </a:r>
            <a:r>
              <a:rPr lang="en-US" dirty="0">
                <a:solidFill>
                  <a:schemeClr val="accent5">
                    <a:lumMod val="20000"/>
                    <a:lumOff val="80000"/>
                  </a:schemeClr>
                </a:solidFill>
              </a:rPr>
              <a:t>testable </a:t>
            </a:r>
            <a:r>
              <a:rPr lang="en-US" dirty="0" smtClean="0">
                <a:solidFill>
                  <a:schemeClr val="accent5">
                    <a:lumMod val="20000"/>
                    <a:lumOff val="80000"/>
                  </a:schemeClr>
                </a:solidFill>
              </a:rPr>
              <a:t>way</a:t>
            </a:r>
          </a:p>
          <a:p>
            <a:pPr lvl="1">
              <a:lnSpc>
                <a:spcPct val="100000"/>
              </a:lnSpc>
            </a:pPr>
            <a:r>
              <a:rPr lang="en-US" dirty="0" smtClean="0"/>
              <a:t>Make sure every requirement is testable</a:t>
            </a:r>
          </a:p>
          <a:p>
            <a:pPr lvl="2">
              <a:lnSpc>
                <a:spcPct val="100000"/>
              </a:lnSpc>
            </a:pPr>
            <a:r>
              <a:rPr lang="en-US" dirty="0" smtClean="0"/>
              <a:t>Make it early in the development process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47</a:t>
            </a:fld>
            <a:endParaRPr lang="en-US" dirty="0"/>
          </a:p>
        </p:txBody>
      </p:sp>
    </p:spTree>
    <p:extLst>
      <p:ext uri="{BB962C8B-B14F-4D97-AF65-F5344CB8AC3E}">
        <p14:creationId xmlns:p14="http://schemas.microsoft.com/office/powerpoint/2010/main" val="850210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Nonfunctional Tests</a:t>
            </a:r>
            <a:endParaRPr lang="en-US" dirty="0"/>
          </a:p>
        </p:txBody>
      </p:sp>
      <p:sp>
        <p:nvSpPr>
          <p:cNvPr id="3" name="Content Placeholder 2"/>
          <p:cNvSpPr>
            <a:spLocks noGrp="1"/>
          </p:cNvSpPr>
          <p:nvPr>
            <p:ph idx="1"/>
          </p:nvPr>
        </p:nvSpPr>
        <p:spPr/>
        <p:txBody>
          <a:bodyPr/>
          <a:lstStyle/>
          <a:p>
            <a:pPr>
              <a:lnSpc>
                <a:spcPct val="100000"/>
              </a:lnSpc>
            </a:pPr>
            <a:r>
              <a:rPr lang="en-US" dirty="0" smtClean="0"/>
              <a:t>Performance test</a:t>
            </a:r>
          </a:p>
          <a:p>
            <a:pPr lvl="1">
              <a:lnSpc>
                <a:spcPct val="100000"/>
              </a:lnSpc>
            </a:pPr>
            <a:r>
              <a:rPr lang="en-US" dirty="0" smtClean="0"/>
              <a:t>Processing speed and response time</a:t>
            </a:r>
          </a:p>
          <a:p>
            <a:pPr>
              <a:lnSpc>
                <a:spcPct val="100000"/>
              </a:lnSpc>
            </a:pPr>
            <a:r>
              <a:rPr lang="en-US" dirty="0" smtClean="0"/>
              <a:t>Load test</a:t>
            </a:r>
          </a:p>
          <a:p>
            <a:pPr lvl="1">
              <a:lnSpc>
                <a:spcPct val="100000"/>
              </a:lnSpc>
            </a:pPr>
            <a:r>
              <a:rPr lang="en-US" dirty="0" smtClean="0"/>
              <a:t>Behavior in increasing </a:t>
            </a:r>
            <a:r>
              <a:rPr lang="en-US" dirty="0"/>
              <a:t>system </a:t>
            </a:r>
            <a:r>
              <a:rPr lang="en-US" dirty="0" smtClean="0"/>
              <a:t>loads</a:t>
            </a:r>
          </a:p>
          <a:p>
            <a:pPr lvl="2">
              <a:lnSpc>
                <a:spcPct val="100000"/>
              </a:lnSpc>
            </a:pPr>
            <a:r>
              <a:rPr lang="en-US" dirty="0" smtClean="0"/>
              <a:t>Number of </a:t>
            </a:r>
            <a:r>
              <a:rPr lang="en-US" dirty="0" smtClean="0">
                <a:solidFill>
                  <a:schemeClr val="accent5">
                    <a:lumMod val="20000"/>
                    <a:lumOff val="80000"/>
                  </a:schemeClr>
                </a:solidFill>
              </a:rPr>
              <a:t>simultaneous users</a:t>
            </a:r>
          </a:p>
          <a:p>
            <a:pPr lvl="2">
              <a:lnSpc>
                <a:spcPct val="100000"/>
              </a:lnSpc>
            </a:pPr>
            <a:r>
              <a:rPr lang="en-US" dirty="0" smtClean="0"/>
              <a:t>Number </a:t>
            </a:r>
            <a:r>
              <a:rPr lang="en-US" dirty="0"/>
              <a:t>of </a:t>
            </a:r>
            <a:r>
              <a:rPr lang="en-US" dirty="0" smtClean="0">
                <a:solidFill>
                  <a:schemeClr val="accent5">
                    <a:lumMod val="20000"/>
                    <a:lumOff val="80000"/>
                  </a:schemeClr>
                </a:solidFill>
              </a:rPr>
              <a:t>transactions</a:t>
            </a:r>
          </a:p>
          <a:p>
            <a:pPr>
              <a:lnSpc>
                <a:spcPct val="100000"/>
              </a:lnSpc>
            </a:pPr>
            <a:r>
              <a:rPr lang="en-US" dirty="0" smtClean="0"/>
              <a:t>Stress test</a:t>
            </a:r>
          </a:p>
          <a:p>
            <a:pPr lvl="1">
              <a:lnSpc>
                <a:spcPct val="100000"/>
              </a:lnSpc>
            </a:pPr>
            <a:r>
              <a:rPr lang="en-US" dirty="0" smtClean="0"/>
              <a:t>Behavior when </a:t>
            </a:r>
            <a:r>
              <a:rPr lang="en-US" dirty="0" smtClean="0">
                <a:solidFill>
                  <a:schemeClr val="accent5">
                    <a:lumMod val="20000"/>
                    <a:lumOff val="80000"/>
                  </a:schemeClr>
                </a:solidFill>
              </a:rPr>
              <a:t>overloaded</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Tree>
    <p:extLst>
      <p:ext uri="{BB962C8B-B14F-4D97-AF65-F5344CB8AC3E}">
        <p14:creationId xmlns:p14="http://schemas.microsoft.com/office/powerpoint/2010/main" val="3159883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Nonfunctional Tests </a:t>
            </a:r>
            <a:r>
              <a:rPr lang="en-US" dirty="0" smtClean="0"/>
              <a:t>(2)</a:t>
            </a:r>
            <a:endParaRPr lang="en-US" dirty="0"/>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en-US" dirty="0" smtClean="0"/>
              <a:t>Volume test</a:t>
            </a:r>
          </a:p>
          <a:p>
            <a:pPr lvl="1">
              <a:lnSpc>
                <a:spcPct val="100000"/>
              </a:lnSpc>
            </a:pPr>
            <a:r>
              <a:rPr lang="en-US" dirty="0" smtClean="0"/>
              <a:t>Behavior dependent on the </a:t>
            </a:r>
            <a:r>
              <a:rPr lang="en-US" dirty="0" smtClean="0">
                <a:solidFill>
                  <a:schemeClr val="accent5">
                    <a:lumMod val="20000"/>
                    <a:lumOff val="80000"/>
                  </a:schemeClr>
                </a:solidFill>
              </a:rPr>
              <a:t>amount of data</a:t>
            </a:r>
            <a:endParaRPr lang="en-US" dirty="0" smtClean="0"/>
          </a:p>
          <a:p>
            <a:pPr>
              <a:lnSpc>
                <a:spcPct val="100000"/>
              </a:lnSpc>
            </a:pPr>
            <a:r>
              <a:rPr lang="en-US" dirty="0" smtClean="0"/>
              <a:t>Testing </a:t>
            </a:r>
            <a:r>
              <a:rPr lang="en-US" dirty="0"/>
              <a:t>of security </a:t>
            </a:r>
            <a:endParaRPr lang="en-US" dirty="0" smtClean="0"/>
          </a:p>
          <a:p>
            <a:pPr lvl="1">
              <a:lnSpc>
                <a:spcPct val="100000"/>
              </a:lnSpc>
            </a:pPr>
            <a:r>
              <a:rPr lang="en-US" dirty="0" smtClean="0"/>
              <a:t>Against unauthorized access</a:t>
            </a:r>
          </a:p>
          <a:p>
            <a:pPr lvl="1">
              <a:lnSpc>
                <a:spcPct val="100000"/>
              </a:lnSpc>
            </a:pPr>
            <a:r>
              <a:rPr lang="en-US" dirty="0"/>
              <a:t>S</a:t>
            </a:r>
            <a:r>
              <a:rPr lang="en-US" dirty="0" smtClean="0"/>
              <a:t>ervice attacks</a:t>
            </a:r>
          </a:p>
          <a:p>
            <a:pPr>
              <a:lnSpc>
                <a:spcPct val="100000"/>
              </a:lnSpc>
            </a:pPr>
            <a:r>
              <a:rPr lang="en-US" dirty="0"/>
              <a:t>Stability </a:t>
            </a:r>
            <a:endParaRPr lang="en-US" dirty="0" smtClean="0"/>
          </a:p>
          <a:p>
            <a:pPr lvl="1">
              <a:lnSpc>
                <a:spcPct val="100000"/>
              </a:lnSpc>
            </a:pPr>
            <a:r>
              <a:rPr lang="en-US" dirty="0" smtClean="0"/>
              <a:t>Mean </a:t>
            </a:r>
            <a:r>
              <a:rPr lang="en-US" dirty="0"/>
              <a:t>time between failures </a:t>
            </a:r>
            <a:endParaRPr lang="en-US" dirty="0" smtClean="0"/>
          </a:p>
          <a:p>
            <a:pPr lvl="1">
              <a:lnSpc>
                <a:spcPct val="100000"/>
              </a:lnSpc>
            </a:pPr>
            <a:r>
              <a:rPr lang="en-US" dirty="0" smtClean="0"/>
              <a:t>Failure </a:t>
            </a:r>
            <a:r>
              <a:rPr lang="en-US" dirty="0"/>
              <a:t>rate with a given user </a:t>
            </a:r>
            <a:r>
              <a:rPr lang="en-US" dirty="0" smtClean="0"/>
              <a:t>profile</a:t>
            </a:r>
          </a:p>
          <a:p>
            <a:pPr lvl="1">
              <a:lnSpc>
                <a:spcPct val="100000"/>
              </a:lnSpc>
            </a:pPr>
            <a:r>
              <a:rPr lang="en-US" dirty="0" smtClean="0"/>
              <a:t>Etc.</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pic>
        <p:nvPicPr>
          <p:cNvPr id="31746" name="Picture 2" descr="http://icons.iconarchive.com/icons/tonev/windows-7/256/windows-7-security-icon.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638800" y="2286000"/>
            <a:ext cx="3048000" cy="3048000"/>
          </a:xfrm>
          <a:prstGeom prst="rect">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173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43000"/>
            <a:ext cx="7924800" cy="685800"/>
          </a:xfrm>
        </p:spPr>
        <p:txBody>
          <a:bodyPr/>
          <a:lstStyle/>
          <a:p>
            <a:r>
              <a:rPr lang="en-US" dirty="0" smtClean="0"/>
              <a:t>Component Testing</a:t>
            </a:r>
            <a:endParaRPr lang="en-US" dirty="0"/>
          </a:p>
        </p:txBody>
      </p:sp>
      <p:sp>
        <p:nvSpPr>
          <p:cNvPr id="3" name="Subtitle 2"/>
          <p:cNvSpPr>
            <a:spLocks noGrp="1"/>
          </p:cNvSpPr>
          <p:nvPr>
            <p:ph type="subTitle" idx="1"/>
          </p:nvPr>
        </p:nvSpPr>
        <p:spPr>
          <a:xfrm>
            <a:off x="609600" y="1981200"/>
            <a:ext cx="7924800" cy="569120"/>
          </a:xfrm>
        </p:spPr>
        <p:txBody>
          <a:bodyPr/>
          <a:lstStyle/>
          <a:p>
            <a:r>
              <a:rPr lang="en-US" dirty="0" smtClean="0"/>
              <a:t>Short Review</a:t>
            </a:r>
            <a:endParaRPr lang="en-US" dirty="0"/>
          </a:p>
        </p:txBody>
      </p:sp>
      <p:pic>
        <p:nvPicPr>
          <p:cNvPr id="4101" name="Picture 5" descr="http://deanhume.com/Zip/Image?Path=/Content/PostImages/Moq2/UnitTest.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190750" y="2743200"/>
            <a:ext cx="4762500" cy="3571875"/>
          </a:xfrm>
          <a:prstGeom prst="roundRect">
            <a:avLst>
              <a:gd name="adj" fmla="val 5696"/>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325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Nonfunctional Tests </a:t>
            </a:r>
            <a:r>
              <a:rPr lang="en-US" dirty="0" smtClean="0"/>
              <a:t>(3)</a:t>
            </a:r>
            <a:endParaRPr lang="en-US" dirty="0"/>
          </a:p>
        </p:txBody>
      </p:sp>
      <p:sp>
        <p:nvSpPr>
          <p:cNvPr id="3" name="Content Placeholder 2"/>
          <p:cNvSpPr>
            <a:spLocks noGrp="1"/>
          </p:cNvSpPr>
          <p:nvPr>
            <p:ph idx="1"/>
          </p:nvPr>
        </p:nvSpPr>
        <p:spPr/>
        <p:txBody>
          <a:bodyPr/>
          <a:lstStyle/>
          <a:p>
            <a:pPr>
              <a:lnSpc>
                <a:spcPct val="100000"/>
              </a:lnSpc>
            </a:pPr>
            <a:r>
              <a:rPr lang="en-US" dirty="0"/>
              <a:t>Robustness </a:t>
            </a:r>
            <a:r>
              <a:rPr lang="en-US" dirty="0" smtClean="0"/>
              <a:t>test</a:t>
            </a:r>
          </a:p>
          <a:p>
            <a:pPr lvl="1">
              <a:lnSpc>
                <a:spcPct val="100000"/>
              </a:lnSpc>
            </a:pPr>
            <a:r>
              <a:rPr lang="en-US" dirty="0" smtClean="0"/>
              <a:t>Response </a:t>
            </a:r>
          </a:p>
          <a:p>
            <a:pPr lvl="1">
              <a:lnSpc>
                <a:spcPct val="100000"/>
              </a:lnSpc>
            </a:pPr>
            <a:r>
              <a:rPr lang="en-US" dirty="0" smtClean="0"/>
              <a:t>Examination </a:t>
            </a:r>
            <a:r>
              <a:rPr lang="en-US" dirty="0"/>
              <a:t>of exception handling and </a:t>
            </a:r>
            <a:r>
              <a:rPr lang="en-US" dirty="0" smtClean="0"/>
              <a:t>recovery to errors</a:t>
            </a:r>
          </a:p>
          <a:p>
            <a:pPr>
              <a:lnSpc>
                <a:spcPct val="100000"/>
              </a:lnSpc>
            </a:pPr>
            <a:r>
              <a:rPr lang="en-US" dirty="0" smtClean="0"/>
              <a:t>Compatibility </a:t>
            </a:r>
            <a:r>
              <a:rPr lang="en-US" dirty="0"/>
              <a:t>and data </a:t>
            </a:r>
            <a:r>
              <a:rPr lang="en-US" dirty="0" smtClean="0"/>
              <a:t>conversion</a:t>
            </a:r>
          </a:p>
          <a:p>
            <a:pPr lvl="1">
              <a:lnSpc>
                <a:spcPct val="100000"/>
              </a:lnSpc>
            </a:pPr>
            <a:r>
              <a:rPr lang="en-US" dirty="0" smtClean="0"/>
              <a:t>Compatibility </a:t>
            </a:r>
            <a:r>
              <a:rPr lang="en-US" dirty="0"/>
              <a:t>to given </a:t>
            </a:r>
            <a:r>
              <a:rPr lang="en-US" dirty="0" smtClean="0"/>
              <a:t>systems</a:t>
            </a:r>
          </a:p>
          <a:p>
            <a:pPr lvl="1">
              <a:lnSpc>
                <a:spcPct val="100000"/>
              </a:lnSpc>
            </a:pPr>
            <a:r>
              <a:rPr lang="en-US" dirty="0" smtClean="0"/>
              <a:t>Import/export </a:t>
            </a:r>
            <a:r>
              <a:rPr lang="en-US" dirty="0"/>
              <a:t>of data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pic>
        <p:nvPicPr>
          <p:cNvPr id="33795"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96000" y="3886200"/>
            <a:ext cx="2680798" cy="26162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7477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Nonfunctional Tests </a:t>
            </a:r>
            <a:r>
              <a:rPr lang="en-US" dirty="0" smtClean="0"/>
              <a:t>(4)</a:t>
            </a:r>
            <a:endParaRPr lang="en-US" dirty="0"/>
          </a:p>
        </p:txBody>
      </p:sp>
      <p:sp>
        <p:nvSpPr>
          <p:cNvPr id="3" name="Content Placeholder 2"/>
          <p:cNvSpPr>
            <a:spLocks noGrp="1"/>
          </p:cNvSpPr>
          <p:nvPr>
            <p:ph idx="1"/>
          </p:nvPr>
        </p:nvSpPr>
        <p:spPr/>
        <p:txBody>
          <a:bodyPr/>
          <a:lstStyle/>
          <a:p>
            <a:pPr>
              <a:lnSpc>
                <a:spcPct val="100000"/>
              </a:lnSpc>
            </a:pPr>
            <a:r>
              <a:rPr lang="en-US" dirty="0" smtClean="0"/>
              <a:t>Different </a:t>
            </a:r>
            <a:r>
              <a:rPr lang="en-US" dirty="0"/>
              <a:t>configurations of the </a:t>
            </a:r>
            <a:r>
              <a:rPr lang="en-US" dirty="0" smtClean="0"/>
              <a:t>system</a:t>
            </a:r>
          </a:p>
          <a:p>
            <a:pPr lvl="1">
              <a:lnSpc>
                <a:spcPct val="100000"/>
              </a:lnSpc>
            </a:pPr>
            <a:r>
              <a:rPr lang="en-US" dirty="0" smtClean="0"/>
              <a:t>Back-to-back testing</a:t>
            </a:r>
          </a:p>
          <a:p>
            <a:pPr>
              <a:lnSpc>
                <a:spcPct val="100000"/>
              </a:lnSpc>
            </a:pPr>
            <a:r>
              <a:rPr lang="en-US" dirty="0"/>
              <a:t>Usability </a:t>
            </a:r>
            <a:r>
              <a:rPr lang="en-US" dirty="0" smtClean="0"/>
              <a:t>test</a:t>
            </a:r>
          </a:p>
          <a:p>
            <a:pPr lvl="1">
              <a:lnSpc>
                <a:spcPct val="100000"/>
              </a:lnSpc>
            </a:pPr>
            <a:r>
              <a:rPr lang="en-US" dirty="0" smtClean="0"/>
              <a:t>Ease </a:t>
            </a:r>
            <a:r>
              <a:rPr lang="en-US" dirty="0"/>
              <a:t>of </a:t>
            </a:r>
            <a:r>
              <a:rPr lang="en-US" dirty="0">
                <a:solidFill>
                  <a:schemeClr val="accent5">
                    <a:lumMod val="20000"/>
                    <a:lumOff val="80000"/>
                  </a:schemeClr>
                </a:solidFill>
              </a:rPr>
              <a:t>learning</a:t>
            </a:r>
            <a:r>
              <a:rPr lang="en-US" dirty="0"/>
              <a:t> the </a:t>
            </a:r>
            <a:r>
              <a:rPr lang="en-US" dirty="0" smtClean="0"/>
              <a:t>system</a:t>
            </a:r>
          </a:p>
          <a:p>
            <a:pPr lvl="1">
              <a:lnSpc>
                <a:spcPct val="100000"/>
              </a:lnSpc>
            </a:pPr>
            <a:r>
              <a:rPr lang="en-US" dirty="0" smtClean="0"/>
              <a:t>Ease </a:t>
            </a:r>
            <a:r>
              <a:rPr lang="en-US" dirty="0"/>
              <a:t>and efficiency of </a:t>
            </a:r>
            <a:r>
              <a:rPr lang="en-US" dirty="0" smtClean="0">
                <a:solidFill>
                  <a:schemeClr val="accent5">
                    <a:lumMod val="20000"/>
                    <a:lumOff val="80000"/>
                  </a:schemeClr>
                </a:solidFill>
              </a:rPr>
              <a:t>operation</a:t>
            </a:r>
          </a:p>
          <a:p>
            <a:pPr lvl="1">
              <a:lnSpc>
                <a:spcPct val="100000"/>
              </a:lnSpc>
            </a:pPr>
            <a:r>
              <a:rPr lang="en-US" dirty="0" smtClean="0">
                <a:solidFill>
                  <a:schemeClr val="accent5">
                    <a:lumMod val="20000"/>
                    <a:lumOff val="80000"/>
                  </a:schemeClr>
                </a:solidFill>
              </a:rPr>
              <a:t>Understandability</a:t>
            </a:r>
            <a:r>
              <a:rPr lang="en-US" dirty="0" smtClean="0"/>
              <a:t> of the system </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51</a:t>
            </a:fld>
            <a:endParaRPr lang="en-US" dirty="0"/>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553200" y="4343400"/>
            <a:ext cx="2133600" cy="2133600"/>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9900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914400"/>
            <a:ext cx="7924800" cy="685800"/>
          </a:xfrm>
        </p:spPr>
        <p:txBody>
          <a:bodyPr/>
          <a:lstStyle/>
          <a:p>
            <a:r>
              <a:rPr lang="en-US" dirty="0"/>
              <a:t>Structural Testing</a:t>
            </a:r>
          </a:p>
        </p:txBody>
      </p:sp>
      <p:sp>
        <p:nvSpPr>
          <p:cNvPr id="3" name="Subtitle 2"/>
          <p:cNvSpPr>
            <a:spLocks noGrp="1"/>
          </p:cNvSpPr>
          <p:nvPr>
            <p:ph type="subTitle" idx="1"/>
          </p:nvPr>
        </p:nvSpPr>
        <p:spPr>
          <a:xfrm>
            <a:off x="609600" y="1752600"/>
            <a:ext cx="7924800" cy="569120"/>
          </a:xfrm>
        </p:spPr>
        <p:txBody>
          <a:bodyPr/>
          <a:lstStyle/>
          <a:p>
            <a:r>
              <a:rPr lang="en-US" dirty="0"/>
              <a:t>Testing </a:t>
            </a:r>
            <a:r>
              <a:rPr lang="en-US" dirty="0" smtClean="0"/>
              <a:t>the </a:t>
            </a:r>
            <a:r>
              <a:rPr lang="en-US" dirty="0"/>
              <a:t>Software Structure / Architecture</a:t>
            </a:r>
          </a:p>
        </p:txBody>
      </p:sp>
      <p:pic>
        <p:nvPicPr>
          <p:cNvPr id="35842" name="Picture 2" descr="http://upload.wikimedia.org/wikipedia/commons/5/51/Amlodipine_3d_structure.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717144" y="2743200"/>
            <a:ext cx="3709712" cy="3657600"/>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421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Examining the Structure</a:t>
            </a:r>
            <a:endParaRPr lang="en-US" dirty="0"/>
          </a:p>
        </p:txBody>
      </p:sp>
      <p:sp>
        <p:nvSpPr>
          <p:cNvPr id="3" name="Content Placeholder 2"/>
          <p:cNvSpPr>
            <a:spLocks noGrp="1"/>
          </p:cNvSpPr>
          <p:nvPr>
            <p:ph idx="1"/>
          </p:nvPr>
        </p:nvSpPr>
        <p:spPr/>
        <p:txBody>
          <a:bodyPr/>
          <a:lstStyle/>
          <a:p>
            <a:pPr>
              <a:lnSpc>
                <a:spcPct val="100000"/>
              </a:lnSpc>
            </a:pPr>
            <a:r>
              <a:rPr lang="en-US" dirty="0" smtClean="0"/>
              <a:t>Often referred to as  ‘white-box’ or ‘glass-box’ testing</a:t>
            </a:r>
          </a:p>
          <a:p>
            <a:pPr>
              <a:lnSpc>
                <a:spcPct val="100000"/>
              </a:lnSpc>
            </a:pPr>
            <a:r>
              <a:rPr lang="en-US" dirty="0" smtClean="0"/>
              <a:t>Uses </a:t>
            </a:r>
            <a:r>
              <a:rPr lang="en-US" dirty="0"/>
              <a:t>information about the </a:t>
            </a:r>
            <a:r>
              <a:rPr lang="en-US" dirty="0" smtClean="0"/>
              <a:t>internal </a:t>
            </a:r>
            <a:r>
              <a:rPr lang="en-US" dirty="0"/>
              <a:t>code structure or </a:t>
            </a:r>
            <a:r>
              <a:rPr lang="en-US" dirty="0">
                <a:solidFill>
                  <a:schemeClr val="accent5">
                    <a:lumMod val="20000"/>
                    <a:lumOff val="80000"/>
                  </a:schemeClr>
                </a:solidFill>
              </a:rPr>
              <a:t>architecture </a:t>
            </a:r>
            <a:endParaRPr lang="en-US" dirty="0" smtClean="0">
              <a:solidFill>
                <a:schemeClr val="accent5">
                  <a:lumMod val="20000"/>
                  <a:lumOff val="80000"/>
                </a:schemeClr>
              </a:solidFill>
            </a:endParaRPr>
          </a:p>
          <a:p>
            <a:pPr>
              <a:lnSpc>
                <a:spcPct val="100000"/>
              </a:lnSpc>
            </a:pPr>
            <a:r>
              <a:rPr lang="en-US" dirty="0" smtClean="0"/>
              <a:t>Tools </a:t>
            </a:r>
            <a:r>
              <a:rPr lang="en-US" dirty="0"/>
              <a:t>can be used to </a:t>
            </a:r>
            <a:r>
              <a:rPr lang="en-US" dirty="0" smtClean="0"/>
              <a:t>measure  </a:t>
            </a:r>
            <a:r>
              <a:rPr lang="en-US" dirty="0"/>
              <a:t>the code coverage of elements, such as statements or decisions</a:t>
            </a:r>
          </a:p>
          <a:p>
            <a:pPr marL="357188" lvl="1" indent="0">
              <a:lnSpc>
                <a:spcPct val="100000"/>
              </a:lnSpc>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pic>
        <p:nvPicPr>
          <p:cNvPr id="36867"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446160" y="4265815"/>
            <a:ext cx="2899519" cy="2425931"/>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7575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Testing Application </a:t>
            </a:r>
            <a:endParaRPr lang="en-US" dirty="0"/>
          </a:p>
        </p:txBody>
      </p:sp>
      <p:sp>
        <p:nvSpPr>
          <p:cNvPr id="3" name="Content Placeholder 2"/>
          <p:cNvSpPr>
            <a:spLocks noGrp="1"/>
          </p:cNvSpPr>
          <p:nvPr>
            <p:ph idx="1"/>
          </p:nvPr>
        </p:nvSpPr>
        <p:spPr/>
        <p:txBody>
          <a:bodyPr/>
          <a:lstStyle/>
          <a:p>
            <a:pPr>
              <a:lnSpc>
                <a:spcPct val="100000"/>
              </a:lnSpc>
            </a:pPr>
            <a:r>
              <a:rPr lang="en-US" dirty="0" smtClean="0"/>
              <a:t>Mostly used for:</a:t>
            </a:r>
          </a:p>
          <a:p>
            <a:pPr lvl="1">
              <a:lnSpc>
                <a:spcPct val="100000"/>
              </a:lnSpc>
            </a:pPr>
            <a:r>
              <a:rPr lang="en-US" dirty="0"/>
              <a:t>C</a:t>
            </a:r>
            <a:r>
              <a:rPr lang="en-US" dirty="0" smtClean="0"/>
              <a:t>omponent testing</a:t>
            </a:r>
          </a:p>
          <a:p>
            <a:pPr lvl="1">
              <a:lnSpc>
                <a:spcPct val="100000"/>
              </a:lnSpc>
            </a:pPr>
            <a:r>
              <a:rPr lang="en-US" dirty="0"/>
              <a:t>I</a:t>
            </a:r>
            <a:r>
              <a:rPr lang="en-US" dirty="0" smtClean="0"/>
              <a:t>ntegration testing </a:t>
            </a:r>
          </a:p>
          <a:p>
            <a:pPr>
              <a:lnSpc>
                <a:spcPct val="100000"/>
              </a:lnSpc>
            </a:pPr>
            <a:r>
              <a:rPr lang="en-US" dirty="0"/>
              <a:t>C</a:t>
            </a:r>
            <a:r>
              <a:rPr lang="en-US" dirty="0" smtClean="0"/>
              <a:t>an </a:t>
            </a:r>
            <a:r>
              <a:rPr lang="en-US" dirty="0"/>
              <a:t>also be applied </a:t>
            </a:r>
            <a:r>
              <a:rPr lang="en-US" dirty="0" smtClean="0"/>
              <a:t>at:</a:t>
            </a:r>
          </a:p>
          <a:p>
            <a:pPr lvl="1">
              <a:lnSpc>
                <a:spcPct val="100000"/>
              </a:lnSpc>
            </a:pPr>
            <a:r>
              <a:rPr lang="en-US" dirty="0" smtClean="0"/>
              <a:t>System integration</a:t>
            </a:r>
          </a:p>
          <a:p>
            <a:pPr lvl="1">
              <a:lnSpc>
                <a:spcPct val="100000"/>
              </a:lnSpc>
            </a:pPr>
            <a:r>
              <a:rPr lang="en-US" dirty="0"/>
              <a:t>A</a:t>
            </a:r>
            <a:r>
              <a:rPr lang="en-US" dirty="0" smtClean="0"/>
              <a:t>cceptance </a:t>
            </a:r>
            <a:r>
              <a:rPr lang="en-US" dirty="0"/>
              <a:t>testing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pic>
        <p:nvPicPr>
          <p:cNvPr id="37893" name="Picture 5"/>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486400" y="3432174"/>
            <a:ext cx="2624631" cy="2435225"/>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6549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924800" cy="1981201"/>
          </a:xfrm>
        </p:spPr>
        <p:txBody>
          <a:bodyPr/>
          <a:lstStyle/>
          <a:p>
            <a:r>
              <a:rPr lang="en-US" dirty="0" smtClean="0"/>
              <a:t>Testing Related to Changes:</a:t>
            </a:r>
            <a:br>
              <a:rPr lang="en-US" dirty="0" smtClean="0"/>
            </a:br>
            <a:r>
              <a:rPr lang="en-US" dirty="0" smtClean="0"/>
              <a:t>Re-testing and</a:t>
            </a:r>
            <a:br>
              <a:rPr lang="en-US" dirty="0" smtClean="0"/>
            </a:br>
            <a:r>
              <a:rPr lang="en-US" dirty="0" smtClean="0"/>
              <a:t>Regression Testing</a:t>
            </a:r>
            <a:endParaRPr lang="en-US" dirty="0"/>
          </a:p>
        </p:txBody>
      </p:sp>
      <p:sp>
        <p:nvSpPr>
          <p:cNvPr id="3" name="Subtitle 2"/>
          <p:cNvSpPr>
            <a:spLocks noGrp="1"/>
          </p:cNvSpPr>
          <p:nvPr>
            <p:ph type="subTitle" idx="1"/>
          </p:nvPr>
        </p:nvSpPr>
        <p:spPr>
          <a:xfrm>
            <a:off x="609600" y="3276600"/>
            <a:ext cx="7924800" cy="569120"/>
          </a:xfrm>
        </p:spPr>
        <p:txBody>
          <a:bodyPr/>
          <a:lstStyle/>
          <a:p>
            <a:r>
              <a:rPr lang="en-US" dirty="0" smtClean="0"/>
              <a:t>Repeating Tests After Changes Are Made</a:t>
            </a:r>
            <a:endParaRPr lang="en-US" dirty="0"/>
          </a:p>
        </p:txBody>
      </p:sp>
      <p:pic>
        <p:nvPicPr>
          <p:cNvPr id="41989" name="Picture 5" descr="http://www.scansystems.org/images/reload.png"/>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391" b="86328" l="9766" r="89844"/>
                    </a14:imgEffect>
                  </a14:imgLayer>
                </a14:imgProps>
              </a:ext>
              <a:ext uri="{28A0092B-C50C-407E-A947-70E740481C1C}">
                <a14:useLocalDpi xmlns:a14="http://schemas.microsoft.com/office/drawing/2010/main" val="0"/>
              </a:ext>
            </a:extLst>
          </a:blip>
          <a:srcRect/>
          <a:stretch>
            <a:fillRect/>
          </a:stretch>
        </p:blipFill>
        <p:spPr bwMode="auto">
          <a:xfrm>
            <a:off x="3352800" y="3962400"/>
            <a:ext cx="2438400" cy="2438400"/>
          </a:xfrm>
          <a:prstGeom prst="rect">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4269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Re-testing</a:t>
            </a:r>
            <a:endParaRPr lang="en-US" dirty="0"/>
          </a:p>
        </p:txBody>
      </p:sp>
      <p:sp>
        <p:nvSpPr>
          <p:cNvPr id="3" name="Content Placeholder 2"/>
          <p:cNvSpPr>
            <a:spLocks noGrp="1"/>
          </p:cNvSpPr>
          <p:nvPr>
            <p:ph idx="1"/>
          </p:nvPr>
        </p:nvSpPr>
        <p:spPr/>
        <p:txBody>
          <a:bodyPr/>
          <a:lstStyle/>
          <a:p>
            <a:pPr>
              <a:lnSpc>
                <a:spcPct val="100000"/>
              </a:lnSpc>
            </a:pPr>
            <a:r>
              <a:rPr lang="en-US" dirty="0"/>
              <a:t>After a defect is detected and fixed, the software should be </a:t>
            </a:r>
            <a:r>
              <a:rPr lang="en-US" dirty="0">
                <a:solidFill>
                  <a:schemeClr val="accent5">
                    <a:lumMod val="20000"/>
                    <a:lumOff val="80000"/>
                  </a:schemeClr>
                </a:solidFill>
              </a:rPr>
              <a:t>re-tested</a:t>
            </a:r>
            <a:r>
              <a:rPr lang="en-US" dirty="0"/>
              <a:t> </a:t>
            </a:r>
            <a:endParaRPr lang="en-US" dirty="0" smtClean="0"/>
          </a:p>
          <a:p>
            <a:pPr lvl="1">
              <a:lnSpc>
                <a:spcPct val="100000"/>
              </a:lnSpc>
            </a:pPr>
            <a:r>
              <a:rPr lang="en-US" dirty="0"/>
              <a:t>T</a:t>
            </a:r>
            <a:r>
              <a:rPr lang="en-US" dirty="0" smtClean="0"/>
              <a:t>o </a:t>
            </a:r>
            <a:r>
              <a:rPr lang="en-US" dirty="0"/>
              <a:t>confirm that the </a:t>
            </a:r>
            <a:r>
              <a:rPr lang="en-US" dirty="0" smtClean="0"/>
              <a:t>original defect </a:t>
            </a:r>
            <a:r>
              <a:rPr lang="en-US" dirty="0"/>
              <a:t>has been successfully </a:t>
            </a:r>
            <a:r>
              <a:rPr lang="en-US" dirty="0" smtClean="0"/>
              <a:t>removed</a:t>
            </a:r>
          </a:p>
          <a:p>
            <a:pPr>
              <a:lnSpc>
                <a:spcPct val="100000"/>
              </a:lnSpc>
            </a:pPr>
            <a:r>
              <a:rPr lang="en-US" dirty="0" smtClean="0"/>
              <a:t>This </a:t>
            </a:r>
            <a:r>
              <a:rPr lang="en-US" dirty="0"/>
              <a:t>is called </a:t>
            </a:r>
            <a:r>
              <a:rPr lang="en-US" dirty="0" smtClean="0">
                <a:solidFill>
                  <a:schemeClr val="accent5">
                    <a:lumMod val="20000"/>
                    <a:lumOff val="80000"/>
                  </a:schemeClr>
                </a:solidFill>
              </a:rPr>
              <a:t>confirmation</a:t>
            </a:r>
            <a:r>
              <a:rPr lang="en-US" dirty="0" smtClean="0"/>
              <a:t>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pic>
        <p:nvPicPr>
          <p:cNvPr id="38915"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705600" y="4724400"/>
            <a:ext cx="1590675" cy="1554162"/>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9358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Regression Testing</a:t>
            </a:r>
            <a:endParaRPr lang="en-US" dirty="0"/>
          </a:p>
        </p:txBody>
      </p:sp>
      <p:sp>
        <p:nvSpPr>
          <p:cNvPr id="3" name="Content Placeholder 2"/>
          <p:cNvSpPr>
            <a:spLocks noGrp="1"/>
          </p:cNvSpPr>
          <p:nvPr>
            <p:ph idx="1"/>
          </p:nvPr>
        </p:nvSpPr>
        <p:spPr/>
        <p:txBody>
          <a:bodyPr/>
          <a:lstStyle/>
          <a:p>
            <a:pPr>
              <a:lnSpc>
                <a:spcPct val="100000"/>
              </a:lnSpc>
            </a:pPr>
            <a:r>
              <a:rPr lang="en-US" dirty="0" smtClean="0"/>
              <a:t>Retest </a:t>
            </a:r>
            <a:r>
              <a:rPr lang="en-US" dirty="0"/>
              <a:t>of a </a:t>
            </a:r>
            <a:r>
              <a:rPr lang="en-US" dirty="0">
                <a:solidFill>
                  <a:schemeClr val="accent5">
                    <a:lumMod val="20000"/>
                    <a:lumOff val="80000"/>
                  </a:schemeClr>
                </a:solidFill>
              </a:rPr>
              <a:t>previously tested program </a:t>
            </a:r>
          </a:p>
          <a:p>
            <a:pPr lvl="1">
              <a:lnSpc>
                <a:spcPct val="100000"/>
              </a:lnSpc>
            </a:pPr>
            <a:r>
              <a:rPr lang="en-US" dirty="0" smtClean="0"/>
              <a:t>Needed after modifications of the program</a:t>
            </a:r>
          </a:p>
          <a:p>
            <a:pPr>
              <a:lnSpc>
                <a:spcPct val="100000"/>
              </a:lnSpc>
            </a:pPr>
            <a:r>
              <a:rPr lang="en-US" dirty="0" smtClean="0"/>
              <a:t>Testing for </a:t>
            </a:r>
            <a:r>
              <a:rPr lang="en-US" dirty="0" smtClean="0">
                <a:solidFill>
                  <a:schemeClr val="accent5">
                    <a:lumMod val="20000"/>
                    <a:lumOff val="80000"/>
                  </a:schemeClr>
                </a:solidFill>
              </a:rPr>
              <a:t>newly introduced faults</a:t>
            </a:r>
          </a:p>
          <a:p>
            <a:pPr lvl="1">
              <a:lnSpc>
                <a:spcPct val="100000"/>
              </a:lnSpc>
            </a:pPr>
            <a:r>
              <a:rPr lang="en-US" dirty="0" smtClean="0"/>
              <a:t>As </a:t>
            </a:r>
            <a:r>
              <a:rPr lang="en-US" dirty="0"/>
              <a:t>a result of the changes </a:t>
            </a:r>
            <a:r>
              <a:rPr lang="en-US" dirty="0" smtClean="0"/>
              <a:t>made to the system</a:t>
            </a:r>
            <a:endParaRPr lang="en-US" dirty="0"/>
          </a:p>
          <a:p>
            <a:pPr>
              <a:lnSpc>
                <a:spcPct val="100000"/>
              </a:lnSpc>
            </a:pPr>
            <a:r>
              <a:rPr lang="en-US" dirty="0" smtClean="0"/>
              <a:t>May </a:t>
            </a:r>
            <a:r>
              <a:rPr lang="en-US" dirty="0"/>
              <a:t>be performed at </a:t>
            </a:r>
            <a:r>
              <a:rPr lang="en-US" dirty="0">
                <a:solidFill>
                  <a:schemeClr val="accent5">
                    <a:lumMod val="20000"/>
                    <a:lumOff val="80000"/>
                  </a:schemeClr>
                </a:solidFill>
              </a:rPr>
              <a:t>all test </a:t>
            </a:r>
            <a:r>
              <a:rPr lang="en-US" dirty="0" smtClean="0">
                <a:solidFill>
                  <a:schemeClr val="accent5">
                    <a:lumMod val="20000"/>
                    <a:lumOff val="80000"/>
                  </a:schemeClr>
                </a:solidFill>
              </a:rPr>
              <a:t>levels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pic>
        <p:nvPicPr>
          <p:cNvPr id="39938" name="Picture 2"/>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6248400" y="4419600"/>
            <a:ext cx="2209800" cy="22098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7838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Tests Reusability</a:t>
            </a:r>
            <a:endParaRPr lang="en-US" dirty="0"/>
          </a:p>
        </p:txBody>
      </p:sp>
      <p:sp>
        <p:nvSpPr>
          <p:cNvPr id="3" name="Content Placeholder 2"/>
          <p:cNvSpPr>
            <a:spLocks noGrp="1"/>
          </p:cNvSpPr>
          <p:nvPr>
            <p:ph idx="1"/>
          </p:nvPr>
        </p:nvSpPr>
        <p:spPr/>
        <p:txBody>
          <a:bodyPr/>
          <a:lstStyle/>
          <a:p>
            <a:pPr>
              <a:lnSpc>
                <a:spcPct val="100000"/>
              </a:lnSpc>
            </a:pPr>
            <a:r>
              <a:rPr lang="en-US" dirty="0"/>
              <a:t>Test </a:t>
            </a:r>
            <a:r>
              <a:rPr lang="en-US" dirty="0" smtClean="0"/>
              <a:t>cases, used </a:t>
            </a:r>
            <a:r>
              <a:rPr lang="en-US" dirty="0"/>
              <a:t>in regression </a:t>
            </a:r>
            <a:r>
              <a:rPr lang="en-US" dirty="0" smtClean="0"/>
              <a:t>testing, </a:t>
            </a:r>
            <a:r>
              <a:rPr lang="en-US" dirty="0"/>
              <a:t>run </a:t>
            </a:r>
            <a:r>
              <a:rPr lang="en-US" dirty="0">
                <a:solidFill>
                  <a:schemeClr val="accent5">
                    <a:lumMod val="20000"/>
                    <a:lumOff val="80000"/>
                  </a:schemeClr>
                </a:solidFill>
              </a:rPr>
              <a:t>many times </a:t>
            </a:r>
            <a:endParaRPr lang="en-US" dirty="0" smtClean="0">
              <a:solidFill>
                <a:schemeClr val="accent5">
                  <a:lumMod val="20000"/>
                  <a:lumOff val="80000"/>
                </a:schemeClr>
              </a:solidFill>
            </a:endParaRPr>
          </a:p>
          <a:p>
            <a:pPr lvl="1">
              <a:lnSpc>
                <a:spcPct val="100000"/>
              </a:lnSpc>
            </a:pPr>
            <a:r>
              <a:rPr lang="en-US" dirty="0" smtClean="0"/>
              <a:t>They have </a:t>
            </a:r>
            <a:r>
              <a:rPr lang="en-US" dirty="0"/>
              <a:t>to be well documented and </a:t>
            </a:r>
            <a:r>
              <a:rPr lang="en-US" dirty="0" smtClean="0"/>
              <a:t>reusable</a:t>
            </a:r>
          </a:p>
          <a:p>
            <a:pPr lvl="1">
              <a:lnSpc>
                <a:spcPct val="100000"/>
              </a:lnSpc>
            </a:pPr>
            <a:r>
              <a:rPr lang="en-US" dirty="0"/>
              <a:t>S</a:t>
            </a:r>
            <a:r>
              <a:rPr lang="en-US" dirty="0" smtClean="0"/>
              <a:t>trong </a:t>
            </a:r>
            <a:r>
              <a:rPr lang="en-US" dirty="0"/>
              <a:t>candidates for </a:t>
            </a:r>
            <a:r>
              <a:rPr lang="en-US" dirty="0">
                <a:solidFill>
                  <a:schemeClr val="accent5">
                    <a:lumMod val="20000"/>
                    <a:lumOff val="80000"/>
                  </a:schemeClr>
                </a:solidFill>
              </a:rPr>
              <a:t>test automation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pic>
        <p:nvPicPr>
          <p:cNvPr id="43010" name="Picture 2"/>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1563" b="99375" l="5867" r="89867">
                        <a14:foregroundMark x1="58133" y1="83750" x2="58133" y2="83750"/>
                        <a14:foregroundMark x1="61333" y1="21250" x2="61333" y2="21250"/>
                        <a14:foregroundMark x1="18667" y1="55625" x2="18667" y2="55625"/>
                        <a14:foregroundMark x1="24000" y1="71875" x2="24000" y2="71875"/>
                        <a14:foregroundMark x1="74400" y1="75313" x2="74400" y2="75313"/>
                      </a14:backgroundRemoval>
                    </a14:imgEffect>
                  </a14:imgLayer>
                </a14:imgProps>
              </a:ext>
              <a:ext uri="{28A0092B-C50C-407E-A947-70E740481C1C}">
                <a14:useLocalDpi xmlns:a14="http://schemas.microsoft.com/office/drawing/2010/main" val="0"/>
              </a:ext>
            </a:extLst>
          </a:blip>
          <a:srcRect/>
          <a:stretch>
            <a:fillRect/>
          </a:stretch>
        </p:blipFill>
        <p:spPr bwMode="auto">
          <a:xfrm>
            <a:off x="2933700" y="3581400"/>
            <a:ext cx="3276600" cy="2796032"/>
          </a:xfrm>
          <a:prstGeom prst="rect">
            <a:avLst/>
          </a:prstGeom>
          <a:noFill/>
          <a:effectLst>
            <a:glow rad="63500">
              <a:schemeClr val="tx1">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7474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Volume of the </a:t>
            </a:r>
            <a:r>
              <a:rPr lang="en-US" dirty="0" smtClean="0"/>
              <a:t>Regression Test</a:t>
            </a:r>
            <a:endParaRPr lang="en-US" dirty="0"/>
          </a:p>
        </p:txBody>
      </p:sp>
      <p:sp>
        <p:nvSpPr>
          <p:cNvPr id="3" name="Content Placeholder 2"/>
          <p:cNvSpPr>
            <a:spLocks noGrp="1"/>
          </p:cNvSpPr>
          <p:nvPr>
            <p:ph idx="1"/>
          </p:nvPr>
        </p:nvSpPr>
        <p:spPr/>
        <p:txBody>
          <a:bodyPr/>
          <a:lstStyle/>
          <a:p>
            <a:pPr>
              <a:lnSpc>
                <a:spcPct val="100000"/>
              </a:lnSpc>
            </a:pPr>
            <a:r>
              <a:rPr lang="en-US" dirty="0" smtClean="0"/>
              <a:t>How extensive a regression test should be?</a:t>
            </a:r>
          </a:p>
          <a:p>
            <a:pPr>
              <a:lnSpc>
                <a:spcPct val="100000"/>
              </a:lnSpc>
              <a:tabLst>
                <a:tab pos="282575" algn="l"/>
                <a:tab pos="4803775" algn="l"/>
              </a:tabLst>
            </a:pPr>
            <a:r>
              <a:rPr lang="en-US" dirty="0" smtClean="0"/>
              <a:t>There are a few levels of </a:t>
            </a:r>
            <a:r>
              <a:rPr lang="en-US" dirty="0" smtClean="0">
                <a:solidFill>
                  <a:schemeClr val="accent5">
                    <a:lumMod val="20000"/>
                    <a:lumOff val="80000"/>
                  </a:schemeClr>
                </a:solidFill>
              </a:rPr>
              <a:t>testing extensity:</a:t>
            </a:r>
          </a:p>
          <a:p>
            <a:pPr marL="695326" lvl="1" indent="-347663">
              <a:lnSpc>
                <a:spcPct val="100000"/>
              </a:lnSpc>
              <a:buSzPct val="100000"/>
              <a:buFont typeface="+mj-lt"/>
              <a:buAutoNum type="arabicPeriod"/>
            </a:pPr>
            <a:r>
              <a:rPr lang="en-US" dirty="0" smtClean="0">
                <a:solidFill>
                  <a:schemeClr val="accent5">
                    <a:lumMod val="20000"/>
                    <a:lumOff val="80000"/>
                  </a:schemeClr>
                </a:solidFill>
              </a:rPr>
              <a:t>Defect retest </a:t>
            </a:r>
            <a:r>
              <a:rPr lang="en-US" dirty="0" smtClean="0"/>
              <a:t>(confirmation testing)</a:t>
            </a:r>
          </a:p>
          <a:p>
            <a:pPr lvl="2">
              <a:lnSpc>
                <a:spcPct val="100000"/>
              </a:lnSpc>
            </a:pPr>
            <a:r>
              <a:rPr lang="en-US" dirty="0"/>
              <a:t>Rerunning </a:t>
            </a:r>
            <a:r>
              <a:rPr lang="en-US" dirty="0" smtClean="0"/>
              <a:t>tests </a:t>
            </a:r>
            <a:r>
              <a:rPr lang="en-US" dirty="0"/>
              <a:t>that have detected faults </a:t>
            </a:r>
            <a:endParaRPr lang="en-US" dirty="0" smtClean="0"/>
          </a:p>
          <a:p>
            <a:pPr marL="695326" lvl="1" indent="-347663">
              <a:lnSpc>
                <a:spcPct val="100000"/>
              </a:lnSpc>
              <a:buSzPct val="100000"/>
              <a:buFont typeface="+mj-lt"/>
              <a:buAutoNum type="arabicPeriod" startAt="2"/>
            </a:pPr>
            <a:r>
              <a:rPr lang="en-US" dirty="0" smtClean="0"/>
              <a:t>Testing </a:t>
            </a:r>
            <a:r>
              <a:rPr lang="en-US" dirty="0" smtClean="0">
                <a:solidFill>
                  <a:schemeClr val="accent5">
                    <a:lumMod val="20000"/>
                    <a:lumOff val="80000"/>
                  </a:schemeClr>
                </a:solidFill>
              </a:rPr>
              <a:t>altered functionality</a:t>
            </a:r>
          </a:p>
          <a:p>
            <a:pPr lvl="2">
              <a:lnSpc>
                <a:spcPct val="100000"/>
              </a:lnSpc>
            </a:pPr>
            <a:r>
              <a:rPr lang="en-US" dirty="0" smtClean="0"/>
              <a:t>Only changed </a:t>
            </a:r>
            <a:r>
              <a:rPr lang="en-US" dirty="0"/>
              <a:t>or corrected </a:t>
            </a:r>
            <a:r>
              <a:rPr lang="en-US" dirty="0" smtClean="0"/>
              <a:t>parts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59</a:t>
            </a:fld>
            <a:endParaRPr lang="en-US" dirty="0"/>
          </a:p>
        </p:txBody>
      </p:sp>
    </p:spTree>
    <p:extLst>
      <p:ext uri="{BB962C8B-B14F-4D97-AF65-F5344CB8AC3E}">
        <p14:creationId xmlns:p14="http://schemas.microsoft.com/office/powerpoint/2010/main" val="2491548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Terms</a:t>
            </a:r>
            <a:endParaRPr lang="en-US" dirty="0"/>
          </a:p>
        </p:txBody>
      </p:sp>
      <p:sp>
        <p:nvSpPr>
          <p:cNvPr id="3" name="Content Placeholder 2"/>
          <p:cNvSpPr>
            <a:spLocks noGrp="1"/>
          </p:cNvSpPr>
          <p:nvPr>
            <p:ph idx="1"/>
          </p:nvPr>
        </p:nvSpPr>
        <p:spPr/>
        <p:txBody>
          <a:bodyPr/>
          <a:lstStyle/>
          <a:p>
            <a:pPr>
              <a:lnSpc>
                <a:spcPct val="100000"/>
              </a:lnSpc>
            </a:pPr>
            <a:r>
              <a:rPr lang="en-US" dirty="0" smtClean="0">
                <a:solidFill>
                  <a:schemeClr val="accent5">
                    <a:lumMod val="20000"/>
                    <a:lumOff val="80000"/>
                  </a:schemeClr>
                </a:solidFill>
              </a:rPr>
              <a:t>Component testing </a:t>
            </a:r>
          </a:p>
          <a:p>
            <a:pPr lvl="1">
              <a:lnSpc>
                <a:spcPct val="100000"/>
              </a:lnSpc>
            </a:pPr>
            <a:r>
              <a:rPr lang="en-US" dirty="0"/>
              <a:t>T</a:t>
            </a:r>
            <a:r>
              <a:rPr lang="en-US" dirty="0" smtClean="0"/>
              <a:t>esting separate components of the software</a:t>
            </a:r>
          </a:p>
          <a:p>
            <a:pPr>
              <a:lnSpc>
                <a:spcPct val="100000"/>
              </a:lnSpc>
            </a:pPr>
            <a:r>
              <a:rPr lang="en-US" dirty="0" smtClean="0">
                <a:solidFill>
                  <a:schemeClr val="accent5">
                    <a:lumMod val="20000"/>
                    <a:lumOff val="80000"/>
                  </a:schemeClr>
                </a:solidFill>
              </a:rPr>
              <a:t>Software units (components)</a:t>
            </a:r>
          </a:p>
          <a:p>
            <a:pPr lvl="1">
              <a:lnSpc>
                <a:spcPct val="100000"/>
              </a:lnSpc>
            </a:pPr>
            <a:r>
              <a:rPr lang="en-US" dirty="0" smtClean="0"/>
              <a:t>Modules</a:t>
            </a:r>
            <a:r>
              <a:rPr lang="en-US" dirty="0"/>
              <a:t>, units, programs</a:t>
            </a:r>
            <a:r>
              <a:rPr lang="en-US" dirty="0" smtClean="0"/>
              <a:t>, functions</a:t>
            </a:r>
          </a:p>
          <a:p>
            <a:pPr lvl="1">
              <a:lnSpc>
                <a:spcPct val="100000"/>
              </a:lnSpc>
            </a:pPr>
            <a:r>
              <a:rPr lang="en-US" dirty="0"/>
              <a:t>C</a:t>
            </a:r>
            <a:r>
              <a:rPr lang="en-US" dirty="0" smtClean="0"/>
              <a:t>lasses – in Object Oriented Programming</a:t>
            </a:r>
          </a:p>
          <a:p>
            <a:pPr>
              <a:lnSpc>
                <a:spcPct val="100000"/>
              </a:lnSpc>
            </a:pPr>
            <a:r>
              <a:rPr lang="en-US" dirty="0" smtClean="0"/>
              <a:t>Respective tests are called:</a:t>
            </a:r>
          </a:p>
          <a:p>
            <a:pPr lvl="1">
              <a:lnSpc>
                <a:spcPct val="100000"/>
              </a:lnSpc>
            </a:pPr>
            <a:r>
              <a:rPr lang="en-US" dirty="0"/>
              <a:t>M</a:t>
            </a:r>
            <a:r>
              <a:rPr lang="en-US" dirty="0" smtClean="0"/>
              <a:t>odule</a:t>
            </a:r>
            <a:r>
              <a:rPr lang="en-US" dirty="0"/>
              <a:t>, unit, </a:t>
            </a:r>
            <a:r>
              <a:rPr lang="en-US" dirty="0" smtClean="0"/>
              <a:t>program </a:t>
            </a:r>
            <a:r>
              <a:rPr lang="en-US" dirty="0"/>
              <a:t>or class </a:t>
            </a:r>
            <a:r>
              <a:rPr lang="en-US" dirty="0" smtClean="0">
                <a:solidFill>
                  <a:schemeClr val="accent5">
                    <a:lumMod val="20000"/>
                    <a:lumOff val="80000"/>
                  </a:schemeClr>
                </a:solidFill>
              </a:rPr>
              <a:t>tests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7315364" y="4495800"/>
            <a:ext cx="1480784" cy="17526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4930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Volume of the Regression </a:t>
            </a:r>
            <a:r>
              <a:rPr lang="en-US" sz="3800" dirty="0" smtClean="0"/>
              <a:t>Test (2)</a:t>
            </a:r>
            <a:endParaRPr lang="en-US" sz="3800" dirty="0"/>
          </a:p>
        </p:txBody>
      </p:sp>
      <p:sp>
        <p:nvSpPr>
          <p:cNvPr id="3" name="Content Placeholder 2"/>
          <p:cNvSpPr>
            <a:spLocks noGrp="1"/>
          </p:cNvSpPr>
          <p:nvPr>
            <p:ph idx="1"/>
          </p:nvPr>
        </p:nvSpPr>
        <p:spPr/>
        <p:txBody>
          <a:bodyPr/>
          <a:lstStyle/>
          <a:p>
            <a:pPr marL="347663" indent="-347663">
              <a:buSzPct val="100000"/>
            </a:pPr>
            <a:r>
              <a:rPr lang="en-US" dirty="0"/>
              <a:t>There are a few levels of </a:t>
            </a:r>
            <a:r>
              <a:rPr lang="en-US" dirty="0">
                <a:solidFill>
                  <a:schemeClr val="accent5">
                    <a:lumMod val="20000"/>
                    <a:lumOff val="80000"/>
                  </a:schemeClr>
                </a:solidFill>
              </a:rPr>
              <a:t>testing extensity</a:t>
            </a:r>
            <a:r>
              <a:rPr lang="en-US" dirty="0" smtClean="0">
                <a:solidFill>
                  <a:schemeClr val="accent5">
                    <a:lumMod val="20000"/>
                    <a:lumOff val="80000"/>
                  </a:schemeClr>
                </a:solidFill>
              </a:rPr>
              <a:t>:</a:t>
            </a:r>
            <a:endParaRPr lang="en-US" dirty="0" smtClean="0"/>
          </a:p>
          <a:p>
            <a:pPr marL="695326" lvl="1" indent="-347663">
              <a:buSzPct val="100000"/>
              <a:buFont typeface="+mj-lt"/>
              <a:buAutoNum type="arabicPeriod" startAt="3"/>
            </a:pPr>
            <a:r>
              <a:rPr lang="en-US" dirty="0" smtClean="0"/>
              <a:t>Testing </a:t>
            </a:r>
            <a:r>
              <a:rPr lang="en-US" dirty="0">
                <a:solidFill>
                  <a:schemeClr val="accent5">
                    <a:lumMod val="20000"/>
                    <a:lumOff val="80000"/>
                  </a:schemeClr>
                </a:solidFill>
              </a:rPr>
              <a:t>new functionality</a:t>
            </a:r>
          </a:p>
          <a:p>
            <a:pPr lvl="2"/>
            <a:r>
              <a:rPr lang="en-US" dirty="0"/>
              <a:t>Testing newly integrated program parts </a:t>
            </a:r>
          </a:p>
          <a:p>
            <a:pPr marL="754063" lvl="1" indent="-406400">
              <a:buSzPct val="100000"/>
              <a:buFont typeface="+mj-lt"/>
              <a:buAutoNum type="arabicPeriod" startAt="4"/>
            </a:pPr>
            <a:r>
              <a:rPr lang="en-US" dirty="0" smtClean="0">
                <a:solidFill>
                  <a:schemeClr val="accent5">
                    <a:lumMod val="20000"/>
                    <a:lumOff val="80000"/>
                  </a:schemeClr>
                </a:solidFill>
              </a:rPr>
              <a:t>Complete </a:t>
            </a:r>
            <a:r>
              <a:rPr lang="en-US" dirty="0">
                <a:solidFill>
                  <a:schemeClr val="accent5">
                    <a:lumMod val="20000"/>
                    <a:lumOff val="80000"/>
                  </a:schemeClr>
                </a:solidFill>
              </a:rPr>
              <a:t>regression </a:t>
            </a:r>
            <a:r>
              <a:rPr lang="en-US" dirty="0" smtClean="0">
                <a:solidFill>
                  <a:schemeClr val="accent5">
                    <a:lumMod val="20000"/>
                    <a:lumOff val="80000"/>
                  </a:schemeClr>
                </a:solidFill>
              </a:rPr>
              <a:t>test</a:t>
            </a:r>
          </a:p>
          <a:p>
            <a:pPr lvl="2"/>
            <a:r>
              <a:rPr lang="en-US" dirty="0" smtClean="0"/>
              <a:t>Testing </a:t>
            </a:r>
            <a:r>
              <a:rPr lang="en-US" dirty="0"/>
              <a:t>the whole system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pic>
        <p:nvPicPr>
          <p:cNvPr id="5" name="Picture 4"/>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952343" y="3984886"/>
            <a:ext cx="1752600" cy="2873114"/>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7575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Side Effects</a:t>
            </a:r>
            <a:endParaRPr lang="en-US" dirty="0"/>
          </a:p>
        </p:txBody>
      </p:sp>
      <p:sp>
        <p:nvSpPr>
          <p:cNvPr id="3" name="Content Placeholder 2"/>
          <p:cNvSpPr>
            <a:spLocks noGrp="1"/>
          </p:cNvSpPr>
          <p:nvPr>
            <p:ph idx="1"/>
          </p:nvPr>
        </p:nvSpPr>
        <p:spPr/>
        <p:txBody>
          <a:bodyPr/>
          <a:lstStyle/>
          <a:p>
            <a:pPr>
              <a:lnSpc>
                <a:spcPct val="100000"/>
              </a:lnSpc>
            </a:pPr>
            <a:r>
              <a:rPr lang="en-US" dirty="0"/>
              <a:t>The main trouble of software </a:t>
            </a:r>
          </a:p>
          <a:p>
            <a:pPr lvl="1">
              <a:lnSpc>
                <a:spcPct val="100000"/>
              </a:lnSpc>
            </a:pPr>
            <a:r>
              <a:rPr lang="en-US" dirty="0"/>
              <a:t>The code </a:t>
            </a:r>
            <a:r>
              <a:rPr lang="en-US" dirty="0" smtClean="0"/>
              <a:t>complexity</a:t>
            </a:r>
          </a:p>
          <a:p>
            <a:pPr>
              <a:lnSpc>
                <a:spcPct val="100000"/>
              </a:lnSpc>
            </a:pPr>
            <a:r>
              <a:rPr lang="en-US" dirty="0" smtClean="0"/>
              <a:t>Altered </a:t>
            </a:r>
            <a:r>
              <a:rPr lang="en-US" dirty="0"/>
              <a:t>or new code </a:t>
            </a:r>
            <a:r>
              <a:rPr lang="en-US" dirty="0" smtClean="0"/>
              <a:t>parts may affect unchanged code</a:t>
            </a:r>
          </a:p>
          <a:p>
            <a:pPr lvl="1">
              <a:lnSpc>
                <a:spcPct val="100000"/>
              </a:lnSpc>
            </a:pPr>
            <a:r>
              <a:rPr lang="en-US" dirty="0" smtClean="0"/>
              <a:t>Testing only code, that is changed, is </a:t>
            </a:r>
            <a:r>
              <a:rPr lang="en-US" dirty="0" smtClean="0">
                <a:solidFill>
                  <a:schemeClr val="accent5">
                    <a:lumMod val="20000"/>
                    <a:lumOff val="80000"/>
                  </a:schemeClr>
                </a:solidFill>
              </a:rPr>
              <a:t>not enough</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pic>
        <p:nvPicPr>
          <p:cNvPr id="44035" name="Picture 3" descr="C:\Users\ogeorgiev\Desktop\Image72.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1200" y="4114800"/>
            <a:ext cx="2743200" cy="2481942"/>
          </a:xfrm>
          <a:prstGeom prst="rect">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047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 </a:t>
            </a:r>
            <a:r>
              <a:rPr lang="en-US" dirty="0" smtClean="0"/>
              <a:t>Regression </a:t>
            </a:r>
            <a:r>
              <a:rPr lang="en-US" dirty="0"/>
              <a:t>T</a:t>
            </a:r>
            <a:r>
              <a:rPr lang="en-US" dirty="0" smtClean="0"/>
              <a:t>est</a:t>
            </a:r>
            <a:endParaRPr lang="en-US" dirty="0"/>
          </a:p>
        </p:txBody>
      </p:sp>
      <p:sp>
        <p:nvSpPr>
          <p:cNvPr id="3" name="Content Placeholder 2"/>
          <p:cNvSpPr>
            <a:spLocks noGrp="1"/>
          </p:cNvSpPr>
          <p:nvPr>
            <p:ph idx="1"/>
          </p:nvPr>
        </p:nvSpPr>
        <p:spPr/>
        <p:txBody>
          <a:bodyPr/>
          <a:lstStyle/>
          <a:p>
            <a:pPr>
              <a:lnSpc>
                <a:spcPct val="100000"/>
              </a:lnSpc>
            </a:pPr>
            <a:r>
              <a:rPr lang="en-US" dirty="0" smtClean="0"/>
              <a:t>The only way to be sure (as possible)</a:t>
            </a:r>
            <a:endParaRPr lang="en-US" dirty="0"/>
          </a:p>
          <a:p>
            <a:pPr>
              <a:lnSpc>
                <a:spcPct val="100000"/>
              </a:lnSpc>
            </a:pPr>
            <a:r>
              <a:rPr lang="en-US" dirty="0">
                <a:solidFill>
                  <a:schemeClr val="accent5">
                    <a:lumMod val="20000"/>
                    <a:lumOff val="80000"/>
                  </a:schemeClr>
                </a:solidFill>
              </a:rPr>
              <a:t>S</a:t>
            </a:r>
            <a:r>
              <a:rPr lang="en-US" dirty="0" smtClean="0">
                <a:solidFill>
                  <a:schemeClr val="accent5">
                    <a:lumMod val="20000"/>
                    <a:lumOff val="80000"/>
                  </a:schemeClr>
                </a:solidFill>
              </a:rPr>
              <a:t>ystem </a:t>
            </a:r>
            <a:r>
              <a:rPr lang="en-US" dirty="0">
                <a:solidFill>
                  <a:schemeClr val="accent5">
                    <a:lumMod val="20000"/>
                    <a:lumOff val="80000"/>
                  </a:schemeClr>
                </a:solidFill>
              </a:rPr>
              <a:t>environment </a:t>
            </a:r>
            <a:r>
              <a:rPr lang="en-US" dirty="0" smtClean="0"/>
              <a:t>changes</a:t>
            </a:r>
          </a:p>
          <a:p>
            <a:pPr lvl="1">
              <a:lnSpc>
                <a:spcPct val="100000"/>
              </a:lnSpc>
            </a:pPr>
            <a:r>
              <a:rPr lang="en-US" dirty="0" smtClean="0"/>
              <a:t>Also require regression testing</a:t>
            </a:r>
            <a:endParaRPr lang="en-US" dirty="0"/>
          </a:p>
          <a:p>
            <a:pPr lvl="1">
              <a:lnSpc>
                <a:spcPct val="100000"/>
              </a:lnSpc>
            </a:pPr>
            <a:r>
              <a:rPr lang="en-US" dirty="0"/>
              <a:t>Could have effects on every part of the system</a:t>
            </a:r>
          </a:p>
          <a:p>
            <a:pPr>
              <a:lnSpc>
                <a:spcPct val="100000"/>
              </a:lnSpc>
            </a:pPr>
            <a:r>
              <a:rPr lang="en-US" dirty="0"/>
              <a:t>Too </a:t>
            </a:r>
            <a:r>
              <a:rPr lang="en-US" dirty="0">
                <a:solidFill>
                  <a:schemeClr val="accent5">
                    <a:lumMod val="20000"/>
                    <a:lumOff val="80000"/>
                  </a:schemeClr>
                </a:solidFill>
              </a:rPr>
              <a:t>time consuming </a:t>
            </a:r>
            <a:r>
              <a:rPr lang="en-US" dirty="0"/>
              <a:t>and </a:t>
            </a:r>
            <a:r>
              <a:rPr lang="en-US" dirty="0">
                <a:solidFill>
                  <a:schemeClr val="accent5">
                    <a:lumMod val="20000"/>
                    <a:lumOff val="80000"/>
                  </a:schemeClr>
                </a:solidFill>
              </a:rPr>
              <a:t>costly</a:t>
            </a:r>
          </a:p>
          <a:p>
            <a:pPr lvl="1">
              <a:lnSpc>
                <a:spcPct val="100000"/>
              </a:lnSpc>
            </a:pPr>
            <a:r>
              <a:rPr lang="en-US" dirty="0" smtClean="0"/>
              <a:t>Not achievable in a reasonable cost</a:t>
            </a:r>
          </a:p>
          <a:p>
            <a:pPr lvl="1">
              <a:lnSpc>
                <a:spcPct val="100000"/>
              </a:lnSpc>
            </a:pPr>
            <a:r>
              <a:rPr lang="en-US" dirty="0" smtClean="0"/>
              <a:t>Impact </a:t>
            </a:r>
            <a:r>
              <a:rPr lang="en-US" dirty="0"/>
              <a:t>analysis of the </a:t>
            </a:r>
            <a:r>
              <a:rPr lang="en-US" dirty="0" smtClean="0"/>
              <a:t>changes is needed</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62</a:t>
            </a:fld>
            <a:endParaRPr lang="en-US" dirty="0"/>
          </a:p>
        </p:txBody>
      </p:sp>
    </p:spTree>
    <p:extLst>
      <p:ext uri="{BB962C8B-B14F-4D97-AF65-F5344CB8AC3E}">
        <p14:creationId xmlns:p14="http://schemas.microsoft.com/office/powerpoint/2010/main" val="587282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066800"/>
            <a:ext cx="7924800" cy="685800"/>
          </a:xfrm>
        </p:spPr>
        <p:txBody>
          <a:bodyPr/>
          <a:lstStyle/>
          <a:p>
            <a:r>
              <a:rPr lang="en-US" dirty="0"/>
              <a:t>Maintenance </a:t>
            </a:r>
            <a:r>
              <a:rPr lang="en-US" dirty="0" smtClean="0"/>
              <a:t>Testing</a:t>
            </a:r>
            <a:endParaRPr lang="en-US" dirty="0"/>
          </a:p>
        </p:txBody>
      </p:sp>
      <p:sp>
        <p:nvSpPr>
          <p:cNvPr id="3" name="Subtitle 2"/>
          <p:cNvSpPr>
            <a:spLocks noGrp="1"/>
          </p:cNvSpPr>
          <p:nvPr>
            <p:ph type="subTitle" idx="1"/>
          </p:nvPr>
        </p:nvSpPr>
        <p:spPr>
          <a:xfrm>
            <a:off x="609600" y="1905000"/>
            <a:ext cx="7924800" cy="569120"/>
          </a:xfrm>
        </p:spPr>
        <p:txBody>
          <a:bodyPr/>
          <a:lstStyle/>
          <a:p>
            <a:r>
              <a:rPr lang="en-US" dirty="0" smtClean="0"/>
              <a:t>Testing New Versions of The Software</a:t>
            </a:r>
            <a:endParaRPr lang="en-US" dirty="0"/>
          </a:p>
        </p:txBody>
      </p:sp>
      <p:pic>
        <p:nvPicPr>
          <p:cNvPr id="48130"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895600" y="2819400"/>
            <a:ext cx="3352800" cy="3352800"/>
          </a:xfrm>
          <a:prstGeom prst="roundRect">
            <a:avLst>
              <a:gd name="adj" fmla="val 9741"/>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9663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We Maintain?</a:t>
            </a:r>
            <a:endParaRPr lang="en-US" dirty="0"/>
          </a:p>
        </p:txBody>
      </p:sp>
      <p:sp>
        <p:nvSpPr>
          <p:cNvPr id="3" name="Content Placeholder 2"/>
          <p:cNvSpPr>
            <a:spLocks noGrp="1"/>
          </p:cNvSpPr>
          <p:nvPr>
            <p:ph idx="1"/>
          </p:nvPr>
        </p:nvSpPr>
        <p:spPr/>
        <p:txBody>
          <a:bodyPr/>
          <a:lstStyle/>
          <a:p>
            <a:pPr>
              <a:lnSpc>
                <a:spcPct val="100000"/>
              </a:lnSpc>
            </a:pPr>
            <a:r>
              <a:rPr lang="en-US" dirty="0"/>
              <a:t>Software does not </a:t>
            </a:r>
            <a:r>
              <a:rPr lang="en-US" dirty="0" smtClean="0">
                <a:solidFill>
                  <a:schemeClr val="accent5">
                    <a:lumMod val="20000"/>
                    <a:lumOff val="80000"/>
                  </a:schemeClr>
                </a:solidFill>
              </a:rPr>
              <a:t>wear out and tear</a:t>
            </a:r>
          </a:p>
          <a:p>
            <a:pPr lvl="1">
              <a:lnSpc>
                <a:spcPct val="100000"/>
              </a:lnSpc>
            </a:pPr>
            <a:r>
              <a:rPr lang="en-US" dirty="0" smtClean="0"/>
              <a:t>Some design </a:t>
            </a:r>
            <a:r>
              <a:rPr lang="en-US" dirty="0"/>
              <a:t>faults </a:t>
            </a:r>
            <a:r>
              <a:rPr lang="en-US" dirty="0" smtClean="0"/>
              <a:t>already </a:t>
            </a:r>
            <a:r>
              <a:rPr lang="en-US" dirty="0"/>
              <a:t>exist </a:t>
            </a:r>
            <a:endParaRPr lang="en-US" dirty="0" smtClean="0"/>
          </a:p>
          <a:p>
            <a:pPr lvl="1">
              <a:lnSpc>
                <a:spcPct val="100000"/>
              </a:lnSpc>
            </a:pPr>
            <a:r>
              <a:rPr lang="en-US" dirty="0" smtClean="0"/>
              <a:t>Bugs are about to be revealed</a:t>
            </a:r>
          </a:p>
          <a:p>
            <a:pPr>
              <a:lnSpc>
                <a:spcPct val="100000"/>
              </a:lnSpc>
            </a:pPr>
            <a:r>
              <a:rPr lang="en-US" dirty="0" smtClean="0"/>
              <a:t>A software project does not end with the first deployment</a:t>
            </a:r>
          </a:p>
          <a:p>
            <a:pPr lvl="1">
              <a:lnSpc>
                <a:spcPct val="100000"/>
              </a:lnSpc>
            </a:pPr>
            <a:r>
              <a:rPr lang="en-US" dirty="0"/>
              <a:t>Once </a:t>
            </a:r>
            <a:r>
              <a:rPr lang="en-US" dirty="0" smtClean="0"/>
              <a:t>installed</a:t>
            </a:r>
            <a:r>
              <a:rPr lang="en-US" dirty="0"/>
              <a:t>, it will often be </a:t>
            </a:r>
            <a:r>
              <a:rPr lang="en-US" dirty="0">
                <a:solidFill>
                  <a:schemeClr val="accent5">
                    <a:lumMod val="20000"/>
                    <a:lumOff val="80000"/>
                  </a:schemeClr>
                </a:solidFill>
              </a:rPr>
              <a:t>used for years </a:t>
            </a:r>
            <a:r>
              <a:rPr lang="en-US" dirty="0"/>
              <a:t>or decades </a:t>
            </a:r>
            <a:endParaRPr lang="en-US" dirty="0" smtClean="0"/>
          </a:p>
          <a:p>
            <a:pPr lvl="1">
              <a:lnSpc>
                <a:spcPct val="100000"/>
              </a:lnSpc>
            </a:pPr>
            <a:r>
              <a:rPr lang="en-US" dirty="0" smtClean="0"/>
              <a:t>It will be changed</a:t>
            </a:r>
            <a:r>
              <a:rPr lang="en-US" dirty="0"/>
              <a:t>, updated, and extended many </a:t>
            </a:r>
            <a:r>
              <a:rPr lang="en-US" dirty="0" smtClean="0"/>
              <a:t>times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64</a:t>
            </a:fld>
            <a:endParaRPr lang="en-US" dirty="0"/>
          </a:p>
        </p:txBody>
      </p:sp>
    </p:spTree>
    <p:extLst>
      <p:ext uri="{BB962C8B-B14F-4D97-AF65-F5344CB8AC3E}">
        <p14:creationId xmlns:p14="http://schemas.microsoft.com/office/powerpoint/2010/main" val="2045382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Maintain</a:t>
            </a:r>
            <a:r>
              <a:rPr lang="en-US" dirty="0" smtClean="0"/>
              <a:t>? (2)</a:t>
            </a:r>
            <a:endParaRPr lang="en-US" dirty="0"/>
          </a:p>
        </p:txBody>
      </p:sp>
      <p:sp>
        <p:nvSpPr>
          <p:cNvPr id="3" name="Content Placeholder 2"/>
          <p:cNvSpPr>
            <a:spLocks noGrp="1"/>
          </p:cNvSpPr>
          <p:nvPr>
            <p:ph idx="1"/>
          </p:nvPr>
        </p:nvSpPr>
        <p:spPr/>
        <p:txBody>
          <a:bodyPr/>
          <a:lstStyle/>
          <a:p>
            <a:pPr>
              <a:lnSpc>
                <a:spcPct val="100000"/>
              </a:lnSpc>
            </a:pPr>
            <a:r>
              <a:rPr lang="en-US" dirty="0" smtClean="0"/>
              <a:t>New versions</a:t>
            </a:r>
          </a:p>
          <a:p>
            <a:pPr lvl="1">
              <a:lnSpc>
                <a:spcPct val="100000"/>
              </a:lnSpc>
            </a:pPr>
            <a:r>
              <a:rPr lang="en-US" dirty="0" smtClean="0"/>
              <a:t>Each time </a:t>
            </a:r>
            <a:r>
              <a:rPr lang="en-US" dirty="0"/>
              <a:t>a correction is made - a </a:t>
            </a:r>
            <a:r>
              <a:rPr lang="en-US" dirty="0">
                <a:solidFill>
                  <a:schemeClr val="accent5">
                    <a:lumMod val="20000"/>
                    <a:lumOff val="80000"/>
                  </a:schemeClr>
                </a:solidFill>
              </a:rPr>
              <a:t>new version </a:t>
            </a:r>
            <a:r>
              <a:rPr lang="en-US" dirty="0"/>
              <a:t>of the original product is </a:t>
            </a:r>
            <a:r>
              <a:rPr lang="en-US" dirty="0" smtClean="0"/>
              <a:t>created</a:t>
            </a:r>
          </a:p>
          <a:p>
            <a:pPr>
              <a:lnSpc>
                <a:spcPct val="100000"/>
              </a:lnSpc>
            </a:pPr>
            <a:r>
              <a:rPr lang="en-US" dirty="0" smtClean="0"/>
              <a:t>Testing the changes can be difficult</a:t>
            </a:r>
          </a:p>
          <a:p>
            <a:pPr lvl="1">
              <a:lnSpc>
                <a:spcPct val="100000"/>
              </a:lnSpc>
            </a:pPr>
            <a:r>
              <a:rPr lang="en-US" dirty="0" smtClean="0"/>
              <a:t>Outdated or missing </a:t>
            </a:r>
            <a:r>
              <a:rPr lang="en-US" dirty="0" smtClean="0">
                <a:solidFill>
                  <a:schemeClr val="accent5">
                    <a:lumMod val="20000"/>
                    <a:lumOff val="80000"/>
                  </a:schemeClr>
                </a:solidFill>
              </a:rPr>
              <a:t>system specifications</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pic>
        <p:nvPicPr>
          <p:cNvPr id="54274"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19800" y="4114800"/>
            <a:ext cx="2438400" cy="2438400"/>
          </a:xfrm>
          <a:prstGeom prst="roundRect">
            <a:avLst/>
          </a:prstGeom>
          <a:noFill/>
          <a:ln>
            <a:noFill/>
          </a:ln>
          <a:effectLst>
            <a:glow rad="63500">
              <a:schemeClr val="tx1">
                <a:alpha val="40000"/>
              </a:schemeClr>
            </a:glow>
            <a:outerShdw dist="35921" dir="2700000" algn="ctr" rotWithShape="0">
              <a:schemeClr val="bg2"/>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5439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Types Of Maintenance</a:t>
            </a:r>
            <a:endParaRPr lang="en-US" dirty="0"/>
          </a:p>
        </p:txBody>
      </p:sp>
      <p:sp>
        <p:nvSpPr>
          <p:cNvPr id="3" name="Content Placeholder 2"/>
          <p:cNvSpPr>
            <a:spLocks noGrp="1"/>
          </p:cNvSpPr>
          <p:nvPr>
            <p:ph idx="1"/>
          </p:nvPr>
        </p:nvSpPr>
        <p:spPr/>
        <p:txBody>
          <a:bodyPr/>
          <a:lstStyle/>
          <a:p>
            <a:pPr>
              <a:lnSpc>
                <a:spcPct val="100000"/>
              </a:lnSpc>
            </a:pPr>
            <a:r>
              <a:rPr lang="en-US" dirty="0"/>
              <a:t>Adaptive maintenance</a:t>
            </a:r>
          </a:p>
          <a:p>
            <a:pPr lvl="1">
              <a:lnSpc>
                <a:spcPct val="100000"/>
              </a:lnSpc>
            </a:pPr>
            <a:r>
              <a:rPr lang="en-US" dirty="0"/>
              <a:t>Product is adapted to new operational conditions </a:t>
            </a:r>
          </a:p>
          <a:p>
            <a:pPr>
              <a:lnSpc>
                <a:spcPct val="100000"/>
              </a:lnSpc>
            </a:pPr>
            <a:r>
              <a:rPr lang="en-US" dirty="0"/>
              <a:t>Corrective maintenance</a:t>
            </a:r>
          </a:p>
          <a:p>
            <a:pPr lvl="1">
              <a:lnSpc>
                <a:spcPct val="100000"/>
              </a:lnSpc>
            </a:pPr>
            <a:r>
              <a:rPr lang="en-US" dirty="0"/>
              <a:t>Defects </a:t>
            </a:r>
            <a:r>
              <a:rPr lang="en-US" dirty="0" smtClean="0"/>
              <a:t>being eliminated</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pic>
        <p:nvPicPr>
          <p:cNvPr id="6146" name="Picture 2" descr="File:Maintenance-time.sv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3506" b="98331" l="1767" r="99470"/>
                    </a14:imgEffect>
                  </a14:imgLayer>
                </a14:imgProps>
              </a:ext>
              <a:ext uri="{28A0092B-C50C-407E-A947-70E740481C1C}">
                <a14:useLocalDpi xmlns:a14="http://schemas.microsoft.com/office/drawing/2010/main" val="0"/>
              </a:ext>
            </a:extLst>
          </a:blip>
          <a:srcRect/>
          <a:stretch>
            <a:fillRect/>
          </a:stretch>
        </p:blipFill>
        <p:spPr bwMode="auto">
          <a:xfrm>
            <a:off x="6576910" y="4271770"/>
            <a:ext cx="1761715" cy="1864430"/>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07526"/>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Common Reasons For Maintenance</a:t>
            </a:r>
            <a:endParaRPr lang="en-US" dirty="0"/>
          </a:p>
        </p:txBody>
      </p:sp>
      <p:sp>
        <p:nvSpPr>
          <p:cNvPr id="3" name="Content Placeholder 2"/>
          <p:cNvSpPr>
            <a:spLocks noGrp="1"/>
          </p:cNvSpPr>
          <p:nvPr>
            <p:ph idx="1"/>
          </p:nvPr>
        </p:nvSpPr>
        <p:spPr>
          <a:xfrm>
            <a:off x="228600" y="1219200"/>
            <a:ext cx="8686800" cy="5486400"/>
          </a:xfrm>
        </p:spPr>
        <p:txBody>
          <a:bodyPr/>
          <a:lstStyle/>
          <a:p>
            <a:pPr>
              <a:lnSpc>
                <a:spcPct val="100000"/>
              </a:lnSpc>
            </a:pPr>
            <a:r>
              <a:rPr lang="en-US" dirty="0"/>
              <a:t>The system is run under </a:t>
            </a:r>
            <a:r>
              <a:rPr lang="en-US" dirty="0">
                <a:solidFill>
                  <a:schemeClr val="accent6">
                    <a:lumMod val="20000"/>
                    <a:lumOff val="80000"/>
                  </a:schemeClr>
                </a:solidFill>
              </a:rPr>
              <a:t>new operating conditions </a:t>
            </a:r>
            <a:endParaRPr lang="en-US" dirty="0" smtClean="0">
              <a:solidFill>
                <a:schemeClr val="accent6">
                  <a:lumMod val="20000"/>
                  <a:lumOff val="80000"/>
                </a:schemeClr>
              </a:solidFill>
            </a:endParaRPr>
          </a:p>
          <a:p>
            <a:pPr lvl="1">
              <a:lnSpc>
                <a:spcPct val="100000"/>
              </a:lnSpc>
            </a:pPr>
            <a:r>
              <a:rPr lang="en-US" dirty="0"/>
              <a:t>N</a:t>
            </a:r>
            <a:r>
              <a:rPr lang="en-US" dirty="0" smtClean="0"/>
              <a:t>ot </a:t>
            </a:r>
            <a:r>
              <a:rPr lang="en-US" dirty="0"/>
              <a:t>predictable and </a:t>
            </a:r>
            <a:r>
              <a:rPr lang="en-US" dirty="0" smtClean="0"/>
              <a:t>not planned</a:t>
            </a:r>
          </a:p>
          <a:p>
            <a:pPr>
              <a:lnSpc>
                <a:spcPct val="100000"/>
              </a:lnSpc>
            </a:pPr>
            <a:r>
              <a:rPr lang="en-US" dirty="0"/>
              <a:t>The customers express </a:t>
            </a:r>
            <a:r>
              <a:rPr lang="en-US" dirty="0">
                <a:solidFill>
                  <a:schemeClr val="accent6">
                    <a:lumMod val="20000"/>
                    <a:lumOff val="80000"/>
                  </a:schemeClr>
                </a:solidFill>
              </a:rPr>
              <a:t>new </a:t>
            </a:r>
            <a:r>
              <a:rPr lang="en-US" dirty="0" smtClean="0">
                <a:solidFill>
                  <a:schemeClr val="accent6">
                    <a:lumMod val="20000"/>
                    <a:lumOff val="80000"/>
                  </a:schemeClr>
                </a:solidFill>
              </a:rPr>
              <a:t>wishes</a:t>
            </a:r>
          </a:p>
          <a:p>
            <a:pPr>
              <a:lnSpc>
                <a:spcPct val="100000"/>
              </a:lnSpc>
            </a:pPr>
            <a:r>
              <a:rPr lang="en-US" dirty="0" smtClean="0"/>
              <a:t>Rarely </a:t>
            </a:r>
            <a:r>
              <a:rPr lang="en-US" dirty="0"/>
              <a:t>occurring </a:t>
            </a:r>
            <a:r>
              <a:rPr lang="en-US" dirty="0" smtClean="0">
                <a:solidFill>
                  <a:schemeClr val="accent6">
                    <a:lumMod val="20000"/>
                    <a:lumOff val="80000"/>
                  </a:schemeClr>
                </a:solidFill>
              </a:rPr>
              <a:t>special cases </a:t>
            </a:r>
          </a:p>
          <a:p>
            <a:pPr lvl="1">
              <a:lnSpc>
                <a:spcPct val="100000"/>
              </a:lnSpc>
            </a:pPr>
            <a:r>
              <a:rPr lang="en-US" dirty="0"/>
              <a:t>N</a:t>
            </a:r>
            <a:r>
              <a:rPr lang="en-US" dirty="0" smtClean="0"/>
              <a:t>ot anticipated by design</a:t>
            </a:r>
          </a:p>
          <a:p>
            <a:pPr lvl="1">
              <a:lnSpc>
                <a:spcPct val="100000"/>
              </a:lnSpc>
            </a:pPr>
            <a:r>
              <a:rPr lang="en-US" dirty="0" smtClean="0"/>
              <a:t>New methods and classes need to be written</a:t>
            </a:r>
          </a:p>
          <a:p>
            <a:pPr>
              <a:lnSpc>
                <a:spcPct val="100000"/>
              </a:lnSpc>
            </a:pPr>
            <a:r>
              <a:rPr lang="en-US" dirty="0" smtClean="0"/>
              <a:t>Rarely occurring </a:t>
            </a:r>
            <a:r>
              <a:rPr lang="en-US" dirty="0" smtClean="0">
                <a:solidFill>
                  <a:schemeClr val="accent6">
                    <a:lumMod val="20000"/>
                    <a:lumOff val="80000"/>
                  </a:schemeClr>
                </a:solidFill>
              </a:rPr>
              <a:t>crashes reported</a:t>
            </a:r>
            <a:endParaRPr lang="en-US" dirty="0">
              <a:solidFill>
                <a:schemeClr val="accent6">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67</a:t>
            </a:fld>
            <a:endParaRPr lang="en-US" dirty="0"/>
          </a:p>
        </p:txBody>
      </p:sp>
    </p:spTree>
    <p:extLst>
      <p:ext uri="{BB962C8B-B14F-4D97-AF65-F5344CB8AC3E}">
        <p14:creationId xmlns:p14="http://schemas.microsoft.com/office/powerpoint/2010/main" val="947419932"/>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a:t>
            </a:r>
            <a:r>
              <a:rPr lang="en-US" dirty="0" smtClean="0"/>
              <a:t>After Maintenance</a:t>
            </a:r>
            <a:endParaRPr lang="en-US" dirty="0"/>
          </a:p>
        </p:txBody>
      </p:sp>
      <p:sp>
        <p:nvSpPr>
          <p:cNvPr id="3" name="Content Placeholder 2"/>
          <p:cNvSpPr>
            <a:spLocks noGrp="1"/>
          </p:cNvSpPr>
          <p:nvPr>
            <p:ph idx="1"/>
          </p:nvPr>
        </p:nvSpPr>
        <p:spPr/>
        <p:txBody>
          <a:bodyPr/>
          <a:lstStyle/>
          <a:p>
            <a:pPr>
              <a:lnSpc>
                <a:spcPct val="100000"/>
              </a:lnSpc>
            </a:pPr>
            <a:r>
              <a:rPr lang="en-US" dirty="0" smtClean="0"/>
              <a:t>Anything </a:t>
            </a:r>
            <a:r>
              <a:rPr lang="en-US" dirty="0">
                <a:solidFill>
                  <a:schemeClr val="accent6">
                    <a:lumMod val="20000"/>
                    <a:lumOff val="80000"/>
                  </a:schemeClr>
                </a:solidFill>
              </a:rPr>
              <a:t>new or </a:t>
            </a:r>
            <a:r>
              <a:rPr lang="en-US" dirty="0" smtClean="0">
                <a:solidFill>
                  <a:schemeClr val="accent6">
                    <a:lumMod val="20000"/>
                    <a:lumOff val="80000"/>
                  </a:schemeClr>
                </a:solidFill>
              </a:rPr>
              <a:t>changed </a:t>
            </a:r>
            <a:r>
              <a:rPr lang="en-US" dirty="0"/>
              <a:t>should be </a:t>
            </a:r>
            <a:r>
              <a:rPr lang="en-US" dirty="0" smtClean="0"/>
              <a:t>tested</a:t>
            </a:r>
          </a:p>
          <a:p>
            <a:pPr>
              <a:lnSpc>
                <a:spcPct val="100000"/>
              </a:lnSpc>
            </a:pPr>
            <a:r>
              <a:rPr lang="en-US" dirty="0" smtClean="0">
                <a:solidFill>
                  <a:schemeClr val="accent6">
                    <a:lumMod val="20000"/>
                    <a:lumOff val="80000"/>
                  </a:schemeClr>
                </a:solidFill>
              </a:rPr>
              <a:t>Regression testing </a:t>
            </a:r>
            <a:r>
              <a:rPr lang="en-US" dirty="0" smtClean="0"/>
              <a:t>is required</a:t>
            </a:r>
          </a:p>
          <a:p>
            <a:pPr lvl="1">
              <a:lnSpc>
                <a:spcPct val="100000"/>
              </a:lnSpc>
            </a:pPr>
            <a:r>
              <a:rPr lang="en-US" dirty="0" smtClean="0"/>
              <a:t>The rest of the software should be tested for side effects</a:t>
            </a:r>
          </a:p>
          <a:p>
            <a:pPr>
              <a:lnSpc>
                <a:spcPct val="100000"/>
              </a:lnSpc>
            </a:pPr>
            <a:r>
              <a:rPr lang="en-US" dirty="0" smtClean="0"/>
              <a:t>What if the </a:t>
            </a:r>
            <a:r>
              <a:rPr lang="en-US" dirty="0" smtClean="0">
                <a:solidFill>
                  <a:schemeClr val="accent6">
                    <a:lumMod val="20000"/>
                    <a:lumOff val="80000"/>
                  </a:schemeClr>
                </a:solidFill>
              </a:rPr>
              <a:t>system is unchanged</a:t>
            </a:r>
            <a:r>
              <a:rPr lang="en-US" dirty="0" smtClean="0"/>
              <a:t>?</a:t>
            </a:r>
          </a:p>
          <a:p>
            <a:pPr lvl="1">
              <a:lnSpc>
                <a:spcPct val="100000"/>
              </a:lnSpc>
            </a:pPr>
            <a:r>
              <a:rPr lang="en-US" dirty="0" smtClean="0"/>
              <a:t>Testing is needed even if only the environment is changed</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68</a:t>
            </a:fld>
            <a:endParaRPr lang="en-US" dirty="0"/>
          </a:p>
        </p:txBody>
      </p:sp>
    </p:spTree>
    <p:extLst>
      <p:ext uri="{BB962C8B-B14F-4D97-AF65-F5344CB8AC3E}">
        <p14:creationId xmlns:p14="http://schemas.microsoft.com/office/powerpoint/2010/main" val="124789491"/>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Test Levels and Test Types</a:t>
            </a:r>
          </a:p>
        </p:txBody>
      </p:sp>
      <p:sp>
        <p:nvSpPr>
          <p:cNvPr id="4" name="Content Placeholder 2"/>
          <p:cNvSpPr>
            <a:spLocks noGrp="1"/>
          </p:cNvSpPr>
          <p:nvPr>
            <p:ph idx="1"/>
          </p:nvPr>
        </p:nvSpPr>
        <p:spPr>
          <a:xfrm>
            <a:off x="1748416" y="2930915"/>
            <a:ext cx="5642984" cy="1219201"/>
          </a:xfrm>
        </p:spPr>
        <p:txBody>
          <a:bodyPr wrap="none" lIns="0" tIns="0" rIns="0" bIns="0" anchor="ctr" anchorCtr="0">
            <a:noAutofit/>
          </a:bodyPr>
          <a:lstStyle/>
          <a:p>
            <a:pPr marL="0" indent="0" algn="ctr">
              <a:lnSpc>
                <a:spcPct val="100000"/>
              </a:lnSpc>
              <a:spcBef>
                <a:spcPts val="0"/>
              </a:spcBef>
              <a:spcAft>
                <a:spcPts val="0"/>
              </a:spcAft>
              <a:buNone/>
            </a:pPr>
            <a:r>
              <a:rPr lang="en-US" sz="7200" dirty="0" smtClean="0"/>
              <a:t>Questions?</a:t>
            </a:r>
            <a:endParaRPr lang="en-US" sz="7200" dirty="0"/>
          </a:p>
        </p:txBody>
      </p:sp>
      <p:sp>
        <p:nvSpPr>
          <p:cNvPr id="6" name="TextBox 5"/>
          <p:cNvSpPr txBox="1"/>
          <p:nvPr/>
        </p:nvSpPr>
        <p:spPr>
          <a:xfrm rot="12041701" flipH="1">
            <a:off x="7298514" y="4335923"/>
            <a:ext cx="949687" cy="1803953"/>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p:cNvSpPr txBox="1"/>
          <p:nvPr/>
        </p:nvSpPr>
        <p:spPr>
          <a:xfrm rot="2456848" flipH="1">
            <a:off x="968763" y="4533447"/>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smtClean="0">
                <a:solidFill>
                  <a:srgbClr val="FFBF8B"/>
                </a:solidFill>
                <a:effectLst>
                  <a:reflection blurRad="6350" stA="55000" endA="300" endPos="45500" dir="5400000" sy="-100000" algn="bl" rotWithShape="0"/>
                </a:effectLst>
                <a:latin typeface="Cambria" pitchFamily="18" charset="0"/>
              </a:rPr>
              <a:t>?</a:t>
            </a:r>
            <a:endParaRPr lang="en-US" sz="14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p:cNvSpPr txBox="1"/>
          <p:nvPr/>
        </p:nvSpPr>
        <p:spPr>
          <a:xfrm rot="9535351" flipH="1">
            <a:off x="793612" y="1933451"/>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p:cNvSpPr txBox="1"/>
          <p:nvPr/>
        </p:nvSpPr>
        <p:spPr>
          <a:xfrm rot="19836951" flipH="1">
            <a:off x="7434275" y="1063226"/>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p:cNvSpPr txBox="1"/>
          <p:nvPr/>
        </p:nvSpPr>
        <p:spPr>
          <a:xfrm rot="2233443" flipH="1">
            <a:off x="2277485" y="1162062"/>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871755" y="456344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p:cNvSpPr txBox="1"/>
          <p:nvPr/>
        </p:nvSpPr>
        <p:spPr>
          <a:xfrm rot="12627025" flipH="1">
            <a:off x="2726518" y="4181126"/>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4" name="TextBox 13"/>
          <p:cNvSpPr txBox="1"/>
          <p:nvPr/>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5" name="TextBox 14"/>
          <p:cNvSpPr txBox="1"/>
          <p:nvPr/>
        </p:nvSpPr>
        <p:spPr>
          <a:xfrm rot="19460650" flipH="1">
            <a:off x="3142397" y="2163174"/>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p:cNvSpPr txBox="1"/>
          <p:nvPr/>
        </p:nvSpPr>
        <p:spPr>
          <a:xfrm rot="18277140" flipH="1">
            <a:off x="438513" y="3075786"/>
            <a:ext cx="891282"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Tree>
    <p:extLst>
      <p:ext uri="{BB962C8B-B14F-4D97-AF65-F5344CB8AC3E}">
        <p14:creationId xmlns:p14="http://schemas.microsoft.com/office/powerpoint/2010/main" val="2367502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Units vs. Components</a:t>
            </a:r>
            <a:endParaRPr lang="bg-BG" dirty="0"/>
          </a:p>
        </p:txBody>
      </p:sp>
      <p:sp>
        <p:nvSpPr>
          <p:cNvPr id="3" name="Content Placeholder 2"/>
          <p:cNvSpPr>
            <a:spLocks noGrp="1"/>
          </p:cNvSpPr>
          <p:nvPr>
            <p:ph idx="1"/>
          </p:nvPr>
        </p:nvSpPr>
        <p:spPr/>
        <p:txBody>
          <a:bodyPr/>
          <a:lstStyle/>
          <a:p>
            <a:r>
              <a:rPr lang="en-US" dirty="0" smtClean="0"/>
              <a:t>Unit</a:t>
            </a:r>
          </a:p>
          <a:p>
            <a:pPr lvl="1"/>
            <a:r>
              <a:rPr lang="en-US" dirty="0" smtClean="0"/>
              <a:t>The smallest compilable component</a:t>
            </a:r>
          </a:p>
          <a:p>
            <a:r>
              <a:rPr lang="en-US" dirty="0" smtClean="0"/>
              <a:t>Component</a:t>
            </a:r>
          </a:p>
          <a:p>
            <a:pPr lvl="1"/>
            <a:r>
              <a:rPr lang="en-US" dirty="0" smtClean="0"/>
              <a:t>A unit is a component</a:t>
            </a:r>
          </a:p>
          <a:p>
            <a:pPr lvl="1"/>
            <a:r>
              <a:rPr lang="en-US" dirty="0" smtClean="0"/>
              <a:t>The integration of </a:t>
            </a:r>
            <a:r>
              <a:rPr lang="en-US" dirty="0" smtClean="0">
                <a:solidFill>
                  <a:schemeClr val="accent5">
                    <a:lumMod val="20000"/>
                    <a:lumOff val="80000"/>
                  </a:schemeClr>
                </a:solidFill>
              </a:rPr>
              <a:t>one</a:t>
            </a:r>
            <a:r>
              <a:rPr lang="en-US" dirty="0" smtClean="0"/>
              <a:t> or more components is a component</a:t>
            </a:r>
          </a:p>
          <a:p>
            <a:pPr lvl="2"/>
            <a:r>
              <a:rPr lang="en-US" dirty="0" smtClean="0"/>
              <a:t>“</a:t>
            </a:r>
            <a:r>
              <a:rPr lang="en-US" dirty="0" smtClean="0">
                <a:solidFill>
                  <a:schemeClr val="accent5">
                    <a:lumMod val="20000"/>
                    <a:lumOff val="80000"/>
                  </a:schemeClr>
                </a:solidFill>
              </a:rPr>
              <a:t>One</a:t>
            </a:r>
            <a:r>
              <a:rPr lang="en-US" dirty="0" smtClean="0"/>
              <a:t>” stands for components that call themselves recursively</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pic>
        <p:nvPicPr>
          <p:cNvPr id="1026" name="Picture 2" descr="C:\Users\MyPC\Desktop\cells-150x150.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7239000" y="1981200"/>
            <a:ext cx="1428750" cy="1428750"/>
          </a:xfrm>
          <a:prstGeom prst="roundRect">
            <a:avLst/>
          </a:prstGeom>
          <a:noFill/>
          <a:effectLst>
            <a:glow rad="63500">
              <a:schemeClr val="tx1">
                <a:alpha val="40000"/>
              </a:schemeClr>
            </a:glow>
          </a:effectLst>
        </p:spPr>
      </p:pic>
    </p:spTree>
    <p:extLst>
      <p:ext uri="{BB962C8B-B14F-4D97-AF65-F5344CB8AC3E}">
        <p14:creationId xmlns:p14="http://schemas.microsoft.com/office/powerpoint/2010/main" val="257691171"/>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a:pPr>
            <a:r>
              <a:rPr lang="en-US" sz="3000" dirty="0"/>
              <a:t>Which of the following is a test type</a:t>
            </a:r>
            <a:r>
              <a:rPr lang="en-US" sz="3000" dirty="0" smtClean="0"/>
              <a:t>?</a:t>
            </a:r>
          </a:p>
          <a:p>
            <a:pPr marL="682625" lvl="1" indent="-334963">
              <a:lnSpc>
                <a:spcPct val="100000"/>
              </a:lnSpc>
              <a:buSzPct val="100000"/>
              <a:buFont typeface="+mj-lt"/>
              <a:buAutoNum type="alphaLcParenR"/>
            </a:pPr>
            <a:r>
              <a:rPr lang="en-US" sz="2600" dirty="0"/>
              <a:t>Component testing</a:t>
            </a:r>
          </a:p>
          <a:p>
            <a:pPr marL="682625" lvl="1" indent="-334963">
              <a:lnSpc>
                <a:spcPct val="100000"/>
              </a:lnSpc>
              <a:buSzPct val="100000"/>
              <a:buFont typeface="+mj-lt"/>
              <a:buAutoNum type="alphaLcParenR"/>
            </a:pPr>
            <a:r>
              <a:rPr lang="en-US" sz="2600" dirty="0" smtClean="0"/>
              <a:t>Functional </a:t>
            </a:r>
            <a:r>
              <a:rPr lang="en-US" sz="2600" dirty="0"/>
              <a:t>testing</a:t>
            </a:r>
          </a:p>
          <a:p>
            <a:pPr marL="682625" lvl="1" indent="-334963">
              <a:lnSpc>
                <a:spcPct val="100000"/>
              </a:lnSpc>
              <a:buSzPct val="100000"/>
              <a:buFont typeface="+mj-lt"/>
              <a:buAutoNum type="alphaLcParenR"/>
            </a:pPr>
            <a:r>
              <a:rPr lang="en-US" sz="2600" dirty="0" smtClean="0"/>
              <a:t>System </a:t>
            </a:r>
            <a:r>
              <a:rPr lang="en-US" sz="2600" dirty="0"/>
              <a:t>testing</a:t>
            </a:r>
          </a:p>
          <a:p>
            <a:pPr marL="682625" lvl="1" indent="-334963">
              <a:lnSpc>
                <a:spcPct val="100000"/>
              </a:lnSpc>
              <a:buSzPct val="100000"/>
              <a:buFont typeface="+mj-lt"/>
              <a:buAutoNum type="alphaLcParenR"/>
            </a:pPr>
            <a:r>
              <a:rPr lang="en-US" sz="2600" dirty="0" smtClean="0"/>
              <a:t>Acceptance </a:t>
            </a:r>
            <a:r>
              <a:rPr lang="en-US" sz="2600" dirty="0"/>
              <a:t>testing</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70</a:t>
            </a:fld>
            <a:endParaRPr lang="en-US" dirty="0"/>
          </a:p>
        </p:txBody>
      </p:sp>
    </p:spTree>
    <p:extLst>
      <p:ext uri="{BB962C8B-B14F-4D97-AF65-F5344CB8AC3E}">
        <p14:creationId xmlns:p14="http://schemas.microsoft.com/office/powerpoint/2010/main" val="302545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(2)</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startAt="2"/>
            </a:pPr>
            <a:r>
              <a:rPr lang="en-US" sz="3000" dirty="0"/>
              <a:t>Which of these is a functional test?</a:t>
            </a:r>
          </a:p>
          <a:p>
            <a:pPr marL="682625" lvl="1" indent="-334963">
              <a:lnSpc>
                <a:spcPct val="100000"/>
              </a:lnSpc>
              <a:buSzPct val="100000"/>
              <a:buFont typeface="+mj-lt"/>
              <a:buAutoNum type="alphaLcParenR"/>
            </a:pPr>
            <a:r>
              <a:rPr lang="en-US" sz="2600" dirty="0"/>
              <a:t>Measuring response time on an on-line booking </a:t>
            </a:r>
            <a:r>
              <a:rPr lang="en-US" sz="2600" dirty="0" smtClean="0"/>
              <a:t>system</a:t>
            </a:r>
            <a:endParaRPr lang="en-US" sz="2600" dirty="0"/>
          </a:p>
          <a:p>
            <a:pPr marL="682625" lvl="1" indent="-334963">
              <a:lnSpc>
                <a:spcPct val="100000"/>
              </a:lnSpc>
              <a:buSzPct val="100000"/>
              <a:buFont typeface="+mj-lt"/>
              <a:buAutoNum type="alphaLcParenR"/>
            </a:pPr>
            <a:r>
              <a:rPr lang="en-US" sz="2600" dirty="0" smtClean="0"/>
              <a:t>Checking </a:t>
            </a:r>
            <a:r>
              <a:rPr lang="en-US" sz="2600" dirty="0"/>
              <a:t>the effect of high volumes of traffic in a call-center </a:t>
            </a:r>
            <a:r>
              <a:rPr lang="en-US" sz="2600" dirty="0" smtClean="0"/>
              <a:t>system</a:t>
            </a:r>
            <a:endParaRPr lang="en-US" sz="2600" dirty="0"/>
          </a:p>
          <a:p>
            <a:pPr marL="682625" lvl="1" indent="-334963">
              <a:lnSpc>
                <a:spcPct val="100000"/>
              </a:lnSpc>
              <a:buSzPct val="100000"/>
              <a:buFont typeface="+mj-lt"/>
              <a:buAutoNum type="alphaLcParenR"/>
            </a:pPr>
            <a:r>
              <a:rPr lang="en-US" sz="2600" dirty="0" smtClean="0"/>
              <a:t>Checking </a:t>
            </a:r>
            <a:r>
              <a:rPr lang="en-US" sz="2600" dirty="0"/>
              <a:t>the on-line bookings screen </a:t>
            </a:r>
            <a:r>
              <a:rPr lang="en-US" sz="2600" dirty="0" smtClean="0"/>
              <a:t>information </a:t>
            </a:r>
            <a:r>
              <a:rPr lang="en-US" sz="2600" dirty="0"/>
              <a:t>and the database contents against the </a:t>
            </a:r>
            <a:r>
              <a:rPr lang="en-US" sz="2600" dirty="0" smtClean="0"/>
              <a:t>information </a:t>
            </a:r>
            <a:r>
              <a:rPr lang="en-US" sz="2600" dirty="0"/>
              <a:t>on the letter to the </a:t>
            </a:r>
            <a:r>
              <a:rPr lang="en-US" sz="2600" dirty="0" smtClean="0"/>
              <a:t>customers</a:t>
            </a:r>
            <a:endParaRPr lang="en-US" sz="2600" dirty="0"/>
          </a:p>
          <a:p>
            <a:pPr marL="682625" lvl="1" indent="-334963">
              <a:lnSpc>
                <a:spcPct val="100000"/>
              </a:lnSpc>
              <a:buSzPct val="100000"/>
              <a:buFont typeface="+mj-lt"/>
              <a:buAutoNum type="alphaLcParenR"/>
            </a:pPr>
            <a:r>
              <a:rPr lang="en-US" sz="2600" dirty="0" smtClean="0"/>
              <a:t>Checking </a:t>
            </a:r>
            <a:r>
              <a:rPr lang="en-US" sz="2600" dirty="0"/>
              <a:t>how easy the system is to </a:t>
            </a:r>
            <a:r>
              <a:rPr lang="en-US" sz="2600" dirty="0" smtClean="0"/>
              <a:t>use</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71</a:t>
            </a:fld>
            <a:endParaRPr lang="en-US" dirty="0"/>
          </a:p>
        </p:txBody>
      </p:sp>
    </p:spTree>
    <p:extLst>
      <p:ext uri="{BB962C8B-B14F-4D97-AF65-F5344CB8AC3E}">
        <p14:creationId xmlns:p14="http://schemas.microsoft.com/office/powerpoint/2010/main" val="653181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(3)</a:t>
            </a:r>
            <a:endParaRPr lang="en-US" dirty="0"/>
          </a:p>
        </p:txBody>
      </p:sp>
      <p:sp>
        <p:nvSpPr>
          <p:cNvPr id="3" name="Content Placeholder 2"/>
          <p:cNvSpPr>
            <a:spLocks noGrp="1"/>
          </p:cNvSpPr>
          <p:nvPr>
            <p:ph idx="1"/>
          </p:nvPr>
        </p:nvSpPr>
        <p:spPr>
          <a:xfrm>
            <a:off x="228600" y="914400"/>
            <a:ext cx="8686800" cy="5638800"/>
          </a:xfrm>
        </p:spPr>
        <p:txBody>
          <a:bodyPr/>
          <a:lstStyle/>
          <a:p>
            <a:pPr marL="341313" indent="-341313">
              <a:lnSpc>
                <a:spcPct val="100000"/>
              </a:lnSpc>
              <a:buSzPct val="100000"/>
              <a:buFont typeface="+mj-lt"/>
              <a:buAutoNum type="arabicPeriod" startAt="3"/>
            </a:pPr>
            <a:r>
              <a:rPr lang="en-US" sz="3000" dirty="0"/>
              <a:t>Which of the following is a true statement regarding the process of fixing emergency changes?</a:t>
            </a:r>
          </a:p>
          <a:p>
            <a:pPr marL="347663" lvl="1" indent="-288925">
              <a:lnSpc>
                <a:spcPct val="100000"/>
              </a:lnSpc>
              <a:buSzPct val="100000"/>
              <a:buFont typeface="+mj-lt"/>
              <a:buAutoNum type="alphaLcParenR"/>
            </a:pPr>
            <a:r>
              <a:rPr lang="en-US" sz="2400" dirty="0"/>
              <a:t>There is no time to test the change before it goes live, so only the best developers should do this work and should not involve testers as they slow down the </a:t>
            </a:r>
            <a:r>
              <a:rPr lang="en-US" sz="2400" dirty="0" smtClean="0"/>
              <a:t>process</a:t>
            </a:r>
            <a:endParaRPr lang="en-US" sz="2400" dirty="0"/>
          </a:p>
          <a:p>
            <a:pPr marL="347663" lvl="1" indent="-288925">
              <a:lnSpc>
                <a:spcPct val="100000"/>
              </a:lnSpc>
              <a:buSzPct val="100000"/>
              <a:buFont typeface="+mj-lt"/>
              <a:buAutoNum type="alphaLcParenR"/>
            </a:pPr>
            <a:r>
              <a:rPr lang="en-US" sz="2400" dirty="0" smtClean="0"/>
              <a:t>Just </a:t>
            </a:r>
            <a:r>
              <a:rPr lang="en-US" sz="2400" dirty="0"/>
              <a:t>run the retest of the defect actually </a:t>
            </a:r>
            <a:r>
              <a:rPr lang="en-US" sz="2400" dirty="0" smtClean="0"/>
              <a:t>fixed</a:t>
            </a:r>
            <a:endParaRPr lang="en-US" sz="2400" dirty="0"/>
          </a:p>
          <a:p>
            <a:pPr marL="347663" lvl="1" indent="-288925">
              <a:lnSpc>
                <a:spcPct val="100000"/>
              </a:lnSpc>
              <a:buSzPct val="100000"/>
              <a:buFont typeface="+mj-lt"/>
              <a:buAutoNum type="alphaLcParenR"/>
            </a:pPr>
            <a:r>
              <a:rPr lang="en-US" sz="2400" dirty="0" smtClean="0"/>
              <a:t>Always </a:t>
            </a:r>
            <a:r>
              <a:rPr lang="en-US" sz="2400" dirty="0"/>
              <a:t>run a full regression test of the whole system in case other parts of the system have been adversely </a:t>
            </a:r>
            <a:r>
              <a:rPr lang="en-US" sz="2400" dirty="0" smtClean="0"/>
              <a:t>affected</a:t>
            </a:r>
            <a:endParaRPr lang="en-US" sz="2400" dirty="0"/>
          </a:p>
          <a:p>
            <a:pPr marL="347663" lvl="1" indent="-288925">
              <a:lnSpc>
                <a:spcPct val="100000"/>
              </a:lnSpc>
              <a:buSzPct val="100000"/>
              <a:buFont typeface="+mj-lt"/>
              <a:buAutoNum type="alphaLcParenR"/>
            </a:pPr>
            <a:r>
              <a:rPr lang="en-US" sz="2400" dirty="0" smtClean="0"/>
              <a:t>Retest </a:t>
            </a:r>
            <a:r>
              <a:rPr lang="en-US" sz="2400" dirty="0"/>
              <a:t>the changed area and then use risk assessment to decide on a reasonable subset of the whole regression test to run in case other parts of the system have been adversely </a:t>
            </a:r>
            <a:r>
              <a:rPr lang="en-US" sz="2400" dirty="0" smtClean="0"/>
              <a:t>affected</a:t>
            </a:r>
            <a:endParaRPr lang="en-US"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spTree>
    <p:extLst>
      <p:ext uri="{BB962C8B-B14F-4D97-AF65-F5344CB8AC3E}">
        <p14:creationId xmlns:p14="http://schemas.microsoft.com/office/powerpoint/2010/main" val="2353874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(4)</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startAt="4"/>
              <a:tabLst>
                <a:tab pos="406400" algn="l"/>
              </a:tabLst>
            </a:pPr>
            <a:r>
              <a:rPr lang="en-US" sz="3000" dirty="0"/>
              <a:t>Which of the following are </a:t>
            </a:r>
            <a:r>
              <a:rPr lang="en-US" sz="3000" dirty="0" smtClean="0"/>
              <a:t>characteristics </a:t>
            </a:r>
            <a:r>
              <a:rPr lang="en-US" sz="3000" dirty="0"/>
              <a:t>of regression testing ? </a:t>
            </a:r>
          </a:p>
          <a:p>
            <a:pPr marL="682625" lvl="1" indent="-334963">
              <a:lnSpc>
                <a:spcPct val="100000"/>
              </a:lnSpc>
              <a:buSzPct val="100000"/>
              <a:buFont typeface="+mj-lt"/>
              <a:buAutoNum type="alphaLcParenR"/>
            </a:pPr>
            <a:r>
              <a:rPr lang="en-US" sz="2800" dirty="0"/>
              <a:t>Regression testing is run ONLY </a:t>
            </a:r>
            <a:r>
              <a:rPr lang="en-US" sz="2800" dirty="0" smtClean="0"/>
              <a:t>once</a:t>
            </a:r>
            <a:endParaRPr lang="en-US" sz="2800" dirty="0"/>
          </a:p>
          <a:p>
            <a:pPr marL="682625" lvl="1" indent="-334963">
              <a:lnSpc>
                <a:spcPct val="100000"/>
              </a:lnSpc>
              <a:buSzPct val="100000"/>
              <a:buFont typeface="+mj-lt"/>
              <a:buAutoNum type="alphaLcParenR"/>
            </a:pPr>
            <a:r>
              <a:rPr lang="en-US" sz="2800" dirty="0" smtClean="0"/>
              <a:t>Regression </a:t>
            </a:r>
            <a:r>
              <a:rPr lang="en-US" sz="2800" dirty="0"/>
              <a:t>testing is used after fixes have been </a:t>
            </a:r>
            <a:r>
              <a:rPr lang="en-US" sz="2800" dirty="0" smtClean="0"/>
              <a:t>made</a:t>
            </a:r>
            <a:endParaRPr lang="en-US" sz="2800" dirty="0"/>
          </a:p>
          <a:p>
            <a:pPr marL="682625" lvl="1" indent="-334963">
              <a:lnSpc>
                <a:spcPct val="100000"/>
              </a:lnSpc>
              <a:buSzPct val="100000"/>
              <a:buFont typeface="+mj-lt"/>
              <a:buAutoNum type="alphaLcParenR"/>
            </a:pPr>
            <a:r>
              <a:rPr lang="en-US" sz="2800" dirty="0" smtClean="0"/>
              <a:t>Regression </a:t>
            </a:r>
            <a:r>
              <a:rPr lang="en-US" sz="2800" dirty="0"/>
              <a:t>testing is often </a:t>
            </a:r>
            <a:r>
              <a:rPr lang="en-US" sz="2800" dirty="0" smtClean="0"/>
              <a:t>automated</a:t>
            </a:r>
            <a:endParaRPr lang="en-US" sz="2800" dirty="0"/>
          </a:p>
          <a:p>
            <a:pPr marL="682625" lvl="1" indent="-334963">
              <a:lnSpc>
                <a:spcPct val="100000"/>
              </a:lnSpc>
              <a:buSzPct val="100000"/>
              <a:buFont typeface="+mj-lt"/>
              <a:buAutoNum type="alphaLcParenR"/>
            </a:pPr>
            <a:r>
              <a:rPr lang="en-US" sz="2800" dirty="0" smtClean="0"/>
              <a:t>Regression </a:t>
            </a:r>
            <a:r>
              <a:rPr lang="en-US" sz="2800" dirty="0"/>
              <a:t>tests need </a:t>
            </a:r>
            <a:r>
              <a:rPr lang="en-US" sz="2800" dirty="0" smtClean="0"/>
              <a:t>not to </a:t>
            </a:r>
            <a:r>
              <a:rPr lang="en-US" sz="2800" dirty="0"/>
              <a:t>be </a:t>
            </a:r>
            <a:r>
              <a:rPr lang="en-US" sz="2800" dirty="0" smtClean="0"/>
              <a:t>maintained</a:t>
            </a:r>
          </a:p>
          <a:p>
            <a:pPr marL="682625" lvl="1" indent="-334963">
              <a:lnSpc>
                <a:spcPct val="100000"/>
              </a:lnSpc>
              <a:buSzPct val="100000"/>
              <a:buFont typeface="+mj-lt"/>
              <a:buAutoNum type="alphaLcParenR"/>
            </a:pPr>
            <a:r>
              <a:rPr lang="en-US" sz="2800" dirty="0" smtClean="0"/>
              <a:t>Regression testing is not needed when new functionality is added.</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73</a:t>
            </a:fld>
            <a:endParaRPr lang="en-US" dirty="0"/>
          </a:p>
        </p:txBody>
      </p:sp>
    </p:spTree>
    <p:extLst>
      <p:ext uri="{BB962C8B-B14F-4D97-AF65-F5344CB8AC3E}">
        <p14:creationId xmlns:p14="http://schemas.microsoft.com/office/powerpoint/2010/main" val="165513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(5)</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startAt="5"/>
              <a:tabLst>
                <a:tab pos="341313" algn="l"/>
              </a:tabLst>
            </a:pPr>
            <a:r>
              <a:rPr lang="en-US" sz="3000" dirty="0"/>
              <a:t>Non-functional testing includes:</a:t>
            </a:r>
          </a:p>
          <a:p>
            <a:pPr marL="682625" lvl="1" indent="-334963">
              <a:lnSpc>
                <a:spcPct val="100000"/>
              </a:lnSpc>
              <a:buSzPct val="100000"/>
              <a:buFont typeface="+mj-lt"/>
              <a:buAutoNum type="alphaLcParenR"/>
            </a:pPr>
            <a:r>
              <a:rPr lang="en-US" sz="2600" dirty="0"/>
              <a:t>Testing to see where the system does not </a:t>
            </a:r>
            <a:r>
              <a:rPr lang="en-US" sz="2600" dirty="0" smtClean="0"/>
              <a:t>function correctly</a:t>
            </a:r>
            <a:endParaRPr lang="en-US" sz="2600" dirty="0"/>
          </a:p>
          <a:p>
            <a:pPr marL="682625" lvl="1" indent="-334963">
              <a:lnSpc>
                <a:spcPct val="100000"/>
              </a:lnSpc>
              <a:buSzPct val="100000"/>
              <a:buFont typeface="+mj-lt"/>
              <a:buAutoNum type="alphaLcParenR"/>
            </a:pPr>
            <a:r>
              <a:rPr lang="en-US" sz="2600" dirty="0" smtClean="0"/>
              <a:t>Testing </a:t>
            </a:r>
            <a:r>
              <a:rPr lang="en-US" sz="2600" dirty="0"/>
              <a:t>the quality attributes of the system including reliability and </a:t>
            </a:r>
            <a:r>
              <a:rPr lang="en-US" sz="2600" dirty="0" smtClean="0"/>
              <a:t>usability</a:t>
            </a:r>
            <a:endParaRPr lang="en-US" sz="2600" dirty="0"/>
          </a:p>
          <a:p>
            <a:pPr marL="682625" lvl="1" indent="-334963">
              <a:lnSpc>
                <a:spcPct val="100000"/>
              </a:lnSpc>
              <a:buSzPct val="100000"/>
              <a:buFont typeface="+mj-lt"/>
              <a:buAutoNum type="alphaLcParenR"/>
            </a:pPr>
            <a:r>
              <a:rPr lang="en-US" sz="2600" dirty="0" smtClean="0"/>
              <a:t>Gaining </a:t>
            </a:r>
            <a:r>
              <a:rPr lang="en-US" sz="2600" dirty="0"/>
              <a:t>user approval for the </a:t>
            </a:r>
            <a:r>
              <a:rPr lang="en-US" sz="2600" dirty="0" smtClean="0"/>
              <a:t>system</a:t>
            </a:r>
            <a:endParaRPr lang="en-US" sz="2600" dirty="0"/>
          </a:p>
          <a:p>
            <a:pPr marL="682625" lvl="1" indent="-334963">
              <a:lnSpc>
                <a:spcPct val="100000"/>
              </a:lnSpc>
              <a:buSzPct val="100000"/>
              <a:buFont typeface="+mj-lt"/>
              <a:buAutoNum type="alphaLcParenR"/>
            </a:pPr>
            <a:r>
              <a:rPr lang="en-US" sz="2600" dirty="0" smtClean="0"/>
              <a:t>Testing </a:t>
            </a:r>
            <a:r>
              <a:rPr lang="en-US" sz="2600" dirty="0"/>
              <a:t>a system feature using only the software required for that </a:t>
            </a:r>
            <a:r>
              <a:rPr lang="en-US" sz="2600" dirty="0" smtClean="0"/>
              <a:t>function</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74</a:t>
            </a:fld>
            <a:endParaRPr lang="en-US" dirty="0"/>
          </a:p>
        </p:txBody>
      </p:sp>
    </p:spTree>
    <p:extLst>
      <p:ext uri="{BB962C8B-B14F-4D97-AF65-F5344CB8AC3E}">
        <p14:creationId xmlns:p14="http://schemas.microsoft.com/office/powerpoint/2010/main" val="4061053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(6)</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startAt="6"/>
              <a:tabLst>
                <a:tab pos="406400" algn="l"/>
              </a:tabLst>
            </a:pPr>
            <a:r>
              <a:rPr lang="en-US" sz="3000" dirty="0" smtClean="0"/>
              <a:t>Where </a:t>
            </a:r>
            <a:r>
              <a:rPr lang="en-US" sz="3000" dirty="0"/>
              <a:t>may functional testing be performed? </a:t>
            </a:r>
          </a:p>
          <a:p>
            <a:pPr marL="682625" lvl="1" indent="-334963">
              <a:lnSpc>
                <a:spcPct val="100000"/>
              </a:lnSpc>
              <a:buSzPct val="100000"/>
              <a:buFont typeface="+mj-lt"/>
              <a:buAutoNum type="alphaLcParenR"/>
            </a:pPr>
            <a:r>
              <a:rPr lang="en-US" sz="2600" dirty="0" smtClean="0"/>
              <a:t>At </a:t>
            </a:r>
            <a:r>
              <a:rPr lang="en-US" sz="2600" dirty="0"/>
              <a:t>system and acceptance testing levels </a:t>
            </a:r>
            <a:r>
              <a:rPr lang="en-US" sz="2600" dirty="0" smtClean="0"/>
              <a:t>only</a:t>
            </a:r>
            <a:endParaRPr lang="en-US" sz="2600" dirty="0"/>
          </a:p>
          <a:p>
            <a:pPr marL="682625" lvl="1" indent="-334963">
              <a:lnSpc>
                <a:spcPct val="100000"/>
              </a:lnSpc>
              <a:buSzPct val="100000"/>
              <a:buFont typeface="+mj-lt"/>
              <a:buAutoNum type="alphaLcParenR"/>
            </a:pPr>
            <a:r>
              <a:rPr lang="en-US" sz="2600" dirty="0" smtClean="0"/>
              <a:t>At </a:t>
            </a:r>
            <a:r>
              <a:rPr lang="en-US" sz="2600" dirty="0"/>
              <a:t>all test </a:t>
            </a:r>
            <a:r>
              <a:rPr lang="en-US" sz="2600" dirty="0" smtClean="0"/>
              <a:t>levels</a:t>
            </a:r>
            <a:endParaRPr lang="en-US" sz="2600" dirty="0"/>
          </a:p>
          <a:p>
            <a:pPr marL="682625" lvl="1" indent="-334963">
              <a:lnSpc>
                <a:spcPct val="100000"/>
              </a:lnSpc>
              <a:buSzPct val="100000"/>
              <a:buFont typeface="+mj-lt"/>
              <a:buAutoNum type="alphaLcParenR"/>
            </a:pPr>
            <a:r>
              <a:rPr lang="en-US" sz="2600" dirty="0" smtClean="0"/>
              <a:t>At </a:t>
            </a:r>
            <a:r>
              <a:rPr lang="en-US" sz="2600" dirty="0"/>
              <a:t>all levels above integration </a:t>
            </a:r>
            <a:r>
              <a:rPr lang="en-US" sz="2600" dirty="0" smtClean="0"/>
              <a:t>testing</a:t>
            </a:r>
            <a:endParaRPr lang="en-US" sz="2600" dirty="0"/>
          </a:p>
          <a:p>
            <a:pPr marL="682625" lvl="1" indent="-334963">
              <a:lnSpc>
                <a:spcPct val="100000"/>
              </a:lnSpc>
              <a:buSzPct val="100000"/>
              <a:buFont typeface="+mj-lt"/>
              <a:buAutoNum type="alphaLcParenR"/>
            </a:pPr>
            <a:r>
              <a:rPr lang="en-US" sz="2600" dirty="0" smtClean="0"/>
              <a:t>At </a:t>
            </a:r>
            <a:r>
              <a:rPr lang="en-US" sz="2600" dirty="0"/>
              <a:t>the acceptance testing level </a:t>
            </a:r>
            <a:r>
              <a:rPr lang="en-US" sz="2600" dirty="0" smtClean="0"/>
              <a:t>only</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75</a:t>
            </a:fld>
            <a:endParaRPr lang="en-US" dirty="0"/>
          </a:p>
        </p:txBody>
      </p:sp>
    </p:spTree>
    <p:extLst>
      <p:ext uri="{BB962C8B-B14F-4D97-AF65-F5344CB8AC3E}">
        <p14:creationId xmlns:p14="http://schemas.microsoft.com/office/powerpoint/2010/main" val="1987707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(7)</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startAt="7"/>
              <a:tabLst>
                <a:tab pos="406400" algn="l"/>
              </a:tabLst>
            </a:pPr>
            <a:r>
              <a:rPr lang="en-US" sz="3000" dirty="0"/>
              <a:t>Which of the following is correct? </a:t>
            </a:r>
          </a:p>
          <a:p>
            <a:pPr marL="682625" lvl="1" indent="-334963">
              <a:lnSpc>
                <a:spcPct val="100000"/>
              </a:lnSpc>
              <a:buSzPct val="100000"/>
              <a:buFont typeface="+mj-lt"/>
              <a:buAutoNum type="alphaLcParenR"/>
            </a:pPr>
            <a:r>
              <a:rPr lang="en-US" sz="2800" dirty="0" smtClean="0"/>
              <a:t>Impact </a:t>
            </a:r>
            <a:r>
              <a:rPr lang="en-US" sz="2800" dirty="0"/>
              <a:t>analysis assesses the effect on the system of a defect found in regression </a:t>
            </a:r>
            <a:r>
              <a:rPr lang="en-US" sz="2800" dirty="0" smtClean="0"/>
              <a:t>testing</a:t>
            </a:r>
            <a:endParaRPr lang="en-US" sz="2800" dirty="0"/>
          </a:p>
          <a:p>
            <a:pPr marL="682625" lvl="1" indent="-334963">
              <a:lnSpc>
                <a:spcPct val="100000"/>
              </a:lnSpc>
              <a:buSzPct val="100000"/>
              <a:buFont typeface="+mj-lt"/>
              <a:buAutoNum type="alphaLcParenR"/>
            </a:pPr>
            <a:r>
              <a:rPr lang="en-US" sz="2800" dirty="0" smtClean="0"/>
              <a:t>Impact </a:t>
            </a:r>
            <a:r>
              <a:rPr lang="en-US" sz="2800" dirty="0"/>
              <a:t>analysis assesses the effect of a new person joining the regression test </a:t>
            </a:r>
            <a:r>
              <a:rPr lang="en-US" sz="2800" dirty="0" smtClean="0"/>
              <a:t>team</a:t>
            </a:r>
          </a:p>
          <a:p>
            <a:pPr marL="682625" lvl="1" indent="-334963">
              <a:lnSpc>
                <a:spcPct val="100000"/>
              </a:lnSpc>
              <a:buSzPct val="100000"/>
              <a:buFont typeface="+mj-lt"/>
              <a:buAutoNum type="alphaLcParenR"/>
            </a:pPr>
            <a:r>
              <a:rPr lang="en-US" sz="2800" dirty="0" smtClean="0"/>
              <a:t>Impact </a:t>
            </a:r>
            <a:r>
              <a:rPr lang="en-US" sz="2800" dirty="0"/>
              <a:t>analysis assesses whether or not a defect found in regression testing has been fixed </a:t>
            </a:r>
            <a:r>
              <a:rPr lang="en-US" sz="2800" dirty="0" smtClean="0"/>
              <a:t>correctly</a:t>
            </a:r>
            <a:endParaRPr lang="en-US" sz="2800" dirty="0"/>
          </a:p>
          <a:p>
            <a:pPr marL="682625" lvl="1" indent="-334963">
              <a:lnSpc>
                <a:spcPct val="100000"/>
              </a:lnSpc>
              <a:buSzPct val="100000"/>
              <a:buFont typeface="+mj-lt"/>
              <a:buAutoNum type="alphaLcParenR"/>
            </a:pPr>
            <a:r>
              <a:rPr lang="en-US" sz="2800" dirty="0" smtClean="0"/>
              <a:t>Impact </a:t>
            </a:r>
            <a:r>
              <a:rPr lang="en-US" sz="2800" dirty="0"/>
              <a:t>analysis assesses the effect of a change to the system to determine how much regression testing to </a:t>
            </a:r>
            <a:r>
              <a:rPr lang="en-US" sz="2800" dirty="0" smtClean="0"/>
              <a:t>do</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spTree>
    <p:extLst>
      <p:ext uri="{BB962C8B-B14F-4D97-AF65-F5344CB8AC3E}">
        <p14:creationId xmlns:p14="http://schemas.microsoft.com/office/powerpoint/2010/main" val="3419899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(8)</a:t>
            </a:r>
            <a:endParaRPr lang="en-US" dirty="0"/>
          </a:p>
        </p:txBody>
      </p:sp>
      <p:sp>
        <p:nvSpPr>
          <p:cNvPr id="3" name="Content Placeholder 2"/>
          <p:cNvSpPr>
            <a:spLocks noGrp="1"/>
          </p:cNvSpPr>
          <p:nvPr>
            <p:ph idx="1"/>
          </p:nvPr>
        </p:nvSpPr>
        <p:spPr/>
        <p:txBody>
          <a:bodyPr/>
          <a:lstStyle/>
          <a:p>
            <a:pPr marL="347663" indent="-347663">
              <a:lnSpc>
                <a:spcPct val="100000"/>
              </a:lnSpc>
              <a:buSzPct val="100000"/>
              <a:buFont typeface="+mj-lt"/>
              <a:buAutoNum type="arabicPeriod" startAt="8"/>
              <a:tabLst>
                <a:tab pos="406400" algn="l"/>
              </a:tabLst>
            </a:pPr>
            <a:r>
              <a:rPr lang="en-US" sz="3000" dirty="0"/>
              <a:t>What is beta testing? </a:t>
            </a:r>
          </a:p>
          <a:p>
            <a:pPr marL="682625" lvl="1" indent="-334963">
              <a:lnSpc>
                <a:spcPct val="100000"/>
              </a:lnSpc>
              <a:buSzPct val="100000"/>
              <a:buFont typeface="+mj-lt"/>
              <a:buAutoNum type="alphaLcParenR"/>
            </a:pPr>
            <a:r>
              <a:rPr lang="en-US" sz="2800" dirty="0" smtClean="0"/>
              <a:t>Testing </a:t>
            </a:r>
            <a:r>
              <a:rPr lang="en-US" sz="2800" dirty="0"/>
              <a:t>performed by potential customers at the developers </a:t>
            </a:r>
            <a:r>
              <a:rPr lang="en-US" sz="2800" dirty="0" smtClean="0"/>
              <a:t>location</a:t>
            </a:r>
            <a:endParaRPr lang="en-US" sz="2800" dirty="0"/>
          </a:p>
          <a:p>
            <a:pPr marL="682625" lvl="1" indent="-334963">
              <a:lnSpc>
                <a:spcPct val="100000"/>
              </a:lnSpc>
              <a:buSzPct val="100000"/>
              <a:buFont typeface="+mj-lt"/>
              <a:buAutoNum type="alphaLcParenR"/>
            </a:pPr>
            <a:r>
              <a:rPr lang="en-US" sz="2800" dirty="0" smtClean="0"/>
              <a:t>Testing </a:t>
            </a:r>
            <a:r>
              <a:rPr lang="en-US" sz="2800" dirty="0"/>
              <a:t>performed by potential customers at their own </a:t>
            </a:r>
            <a:r>
              <a:rPr lang="en-US" sz="2800" dirty="0" smtClean="0"/>
              <a:t>locations</a:t>
            </a:r>
            <a:endParaRPr lang="en-US" sz="2800" dirty="0"/>
          </a:p>
          <a:p>
            <a:pPr marL="682625" lvl="1" indent="-334963">
              <a:lnSpc>
                <a:spcPct val="100000"/>
              </a:lnSpc>
              <a:buSzPct val="100000"/>
              <a:buFont typeface="+mj-lt"/>
              <a:buAutoNum type="alphaLcParenR"/>
            </a:pPr>
            <a:r>
              <a:rPr lang="en-US" sz="2800" dirty="0" smtClean="0"/>
              <a:t>Testing </a:t>
            </a:r>
            <a:r>
              <a:rPr lang="en-US" sz="2800" dirty="0"/>
              <a:t>performed by product developers at the customer's </a:t>
            </a:r>
            <a:r>
              <a:rPr lang="en-US" sz="2800" dirty="0" smtClean="0"/>
              <a:t>location</a:t>
            </a:r>
            <a:endParaRPr lang="en-US" sz="2800" dirty="0"/>
          </a:p>
          <a:p>
            <a:pPr marL="682625" lvl="1" indent="-334963">
              <a:lnSpc>
                <a:spcPct val="100000"/>
              </a:lnSpc>
              <a:buSzPct val="100000"/>
              <a:buFont typeface="+mj-lt"/>
              <a:buAutoNum type="alphaLcParenR"/>
            </a:pPr>
            <a:r>
              <a:rPr lang="en-US" sz="2800" dirty="0" smtClean="0"/>
              <a:t>Testing </a:t>
            </a:r>
            <a:r>
              <a:rPr lang="en-US" sz="2800" dirty="0"/>
              <a:t>performed by product developers at their own </a:t>
            </a:r>
            <a:r>
              <a:rPr lang="en-US" sz="2800" dirty="0" smtClean="0"/>
              <a:t>locations</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spTree>
    <p:extLst>
      <p:ext uri="{BB962C8B-B14F-4D97-AF65-F5344CB8AC3E}">
        <p14:creationId xmlns:p14="http://schemas.microsoft.com/office/powerpoint/2010/main" val="226677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(9)</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startAt="9"/>
              <a:tabLst>
                <a:tab pos="406400" algn="l"/>
              </a:tabLst>
            </a:pPr>
            <a:r>
              <a:rPr lang="en-US" sz="3000" dirty="0"/>
              <a:t>Which is the non-functional </a:t>
            </a:r>
            <a:r>
              <a:rPr lang="en-US" sz="3000" dirty="0" smtClean="0"/>
              <a:t>testing?</a:t>
            </a:r>
            <a:endParaRPr lang="en-US" sz="3000" dirty="0"/>
          </a:p>
          <a:p>
            <a:pPr marL="682625" lvl="1" indent="-334963">
              <a:lnSpc>
                <a:spcPct val="100000"/>
              </a:lnSpc>
              <a:buSzPct val="100000"/>
              <a:buFont typeface="+mj-lt"/>
              <a:buAutoNum type="alphaLcParenR"/>
            </a:pPr>
            <a:r>
              <a:rPr lang="en-US" sz="2800" dirty="0"/>
              <a:t>Performance </a:t>
            </a:r>
            <a:r>
              <a:rPr lang="en-US" sz="2800" dirty="0" smtClean="0"/>
              <a:t>testing</a:t>
            </a:r>
          </a:p>
          <a:p>
            <a:pPr marL="682625" lvl="1" indent="-334963">
              <a:lnSpc>
                <a:spcPct val="100000"/>
              </a:lnSpc>
              <a:buSzPct val="100000"/>
              <a:buFont typeface="+mj-lt"/>
              <a:buAutoNum type="alphaLcParenR"/>
            </a:pPr>
            <a:r>
              <a:rPr lang="en-US" sz="2800" dirty="0" smtClean="0"/>
              <a:t>Unit testing</a:t>
            </a:r>
          </a:p>
          <a:p>
            <a:pPr marL="682625" lvl="1" indent="-334963">
              <a:lnSpc>
                <a:spcPct val="100000"/>
              </a:lnSpc>
              <a:buSzPct val="100000"/>
              <a:buFont typeface="+mj-lt"/>
              <a:buAutoNum type="alphaLcParenR"/>
            </a:pPr>
            <a:r>
              <a:rPr lang="en-US" sz="2800" dirty="0" smtClean="0"/>
              <a:t>Regression testing</a:t>
            </a:r>
          </a:p>
          <a:p>
            <a:pPr marL="682625" lvl="1" indent="-334963">
              <a:lnSpc>
                <a:spcPct val="100000"/>
              </a:lnSpc>
              <a:buSzPct val="100000"/>
              <a:buFont typeface="+mj-lt"/>
              <a:buAutoNum type="alphaLcParenR"/>
            </a:pPr>
            <a:r>
              <a:rPr lang="en-US" sz="2800" dirty="0" smtClean="0"/>
              <a:t>Sanity testing</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78</a:t>
            </a:fld>
            <a:endParaRPr lang="en-US" dirty="0"/>
          </a:p>
        </p:txBody>
      </p:sp>
    </p:spTree>
    <p:extLst>
      <p:ext uri="{BB962C8B-B14F-4D97-AF65-F5344CB8AC3E}">
        <p14:creationId xmlns:p14="http://schemas.microsoft.com/office/powerpoint/2010/main" val="4284291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(10)</a:t>
            </a:r>
            <a:endParaRPr lang="en-US" dirty="0"/>
          </a:p>
        </p:txBody>
      </p:sp>
      <p:sp>
        <p:nvSpPr>
          <p:cNvPr id="3" name="Content Placeholder 2"/>
          <p:cNvSpPr>
            <a:spLocks noGrp="1"/>
          </p:cNvSpPr>
          <p:nvPr>
            <p:ph idx="1"/>
          </p:nvPr>
        </p:nvSpPr>
        <p:spPr/>
        <p:txBody>
          <a:bodyPr/>
          <a:lstStyle/>
          <a:p>
            <a:pPr marL="514350" indent="-514350">
              <a:lnSpc>
                <a:spcPct val="100000"/>
              </a:lnSpc>
              <a:buSzPct val="100000"/>
              <a:buFont typeface="+mj-lt"/>
              <a:buAutoNum type="arabicPeriod" startAt="10"/>
              <a:tabLst>
                <a:tab pos="406400" algn="l"/>
              </a:tabLst>
            </a:pPr>
            <a:r>
              <a:rPr lang="en-US" sz="3000" dirty="0"/>
              <a:t>What determines the level of risk?</a:t>
            </a:r>
          </a:p>
          <a:p>
            <a:pPr marL="682625" lvl="1" indent="-334963">
              <a:lnSpc>
                <a:spcPct val="100000"/>
              </a:lnSpc>
              <a:buSzPct val="100000"/>
              <a:buFont typeface="+mj-lt"/>
              <a:buAutoNum type="alphaLcParenR"/>
            </a:pPr>
            <a:r>
              <a:rPr lang="en-US" sz="2800" dirty="0" smtClean="0"/>
              <a:t>The </a:t>
            </a:r>
            <a:r>
              <a:rPr lang="en-US" sz="2800" dirty="0"/>
              <a:t>cost of dealing with an adverse event if it </a:t>
            </a:r>
            <a:r>
              <a:rPr lang="en-US" sz="2800" dirty="0" smtClean="0"/>
              <a:t>occurs</a:t>
            </a:r>
          </a:p>
          <a:p>
            <a:pPr marL="682625" lvl="1" indent="-334963">
              <a:lnSpc>
                <a:spcPct val="100000"/>
              </a:lnSpc>
              <a:buSzPct val="100000"/>
              <a:buFont typeface="+mj-lt"/>
              <a:buAutoNum type="alphaLcParenR"/>
            </a:pPr>
            <a:r>
              <a:rPr lang="en-US" sz="2800" dirty="0" smtClean="0"/>
              <a:t>The </a:t>
            </a:r>
            <a:r>
              <a:rPr lang="en-US" sz="2800" dirty="0"/>
              <a:t>probability that an adverse event will </a:t>
            </a:r>
            <a:r>
              <a:rPr lang="en-US" sz="2800" dirty="0" smtClean="0"/>
              <a:t>occur</a:t>
            </a:r>
          </a:p>
          <a:p>
            <a:pPr marL="682625" lvl="1" indent="-334963">
              <a:lnSpc>
                <a:spcPct val="100000"/>
              </a:lnSpc>
              <a:buSzPct val="100000"/>
              <a:buFont typeface="+mj-lt"/>
              <a:buAutoNum type="alphaLcParenR"/>
            </a:pPr>
            <a:r>
              <a:rPr lang="en-US" sz="2800" dirty="0" smtClean="0"/>
              <a:t>The </a:t>
            </a:r>
            <a:r>
              <a:rPr lang="en-US" sz="2800" dirty="0"/>
              <a:t>amount of testing planned before release of a </a:t>
            </a:r>
            <a:r>
              <a:rPr lang="en-US" sz="2800" dirty="0" smtClean="0"/>
              <a:t>system</a:t>
            </a:r>
          </a:p>
          <a:p>
            <a:pPr marL="682625" lvl="1" indent="-334963">
              <a:lnSpc>
                <a:spcPct val="100000"/>
              </a:lnSpc>
              <a:buSzPct val="100000"/>
              <a:buFont typeface="+mj-lt"/>
              <a:buAutoNum type="alphaLcParenR"/>
            </a:pPr>
            <a:r>
              <a:rPr lang="en-US" sz="2800" dirty="0" smtClean="0"/>
              <a:t>The </a:t>
            </a:r>
            <a:r>
              <a:rPr lang="en-US" sz="2800" dirty="0"/>
              <a:t>likelihood of an adverse event and the impact of the </a:t>
            </a:r>
            <a:r>
              <a:rPr lang="en-US" sz="2800" dirty="0" smtClean="0"/>
              <a:t>event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79</a:t>
            </a:fld>
            <a:endParaRPr lang="en-US" dirty="0"/>
          </a:p>
        </p:txBody>
      </p:sp>
    </p:spTree>
    <p:extLst>
      <p:ext uri="{BB962C8B-B14F-4D97-AF65-F5344CB8AC3E}">
        <p14:creationId xmlns:p14="http://schemas.microsoft.com/office/powerpoint/2010/main" val="2374130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Objects</a:t>
            </a:r>
            <a:endParaRPr lang="en-US" dirty="0"/>
          </a:p>
        </p:txBody>
      </p:sp>
      <p:sp>
        <p:nvSpPr>
          <p:cNvPr id="3" name="Content Placeholder 2"/>
          <p:cNvSpPr>
            <a:spLocks noGrp="1"/>
          </p:cNvSpPr>
          <p:nvPr>
            <p:ph idx="1"/>
          </p:nvPr>
        </p:nvSpPr>
        <p:spPr/>
        <p:txBody>
          <a:bodyPr/>
          <a:lstStyle/>
          <a:p>
            <a:pPr>
              <a:lnSpc>
                <a:spcPct val="100000"/>
              </a:lnSpc>
            </a:pPr>
            <a:r>
              <a:rPr lang="en-US" dirty="0" smtClean="0">
                <a:solidFill>
                  <a:schemeClr val="accent5">
                    <a:lumMod val="20000"/>
                    <a:lumOff val="80000"/>
                  </a:schemeClr>
                </a:solidFill>
              </a:rPr>
              <a:t>Individual testing </a:t>
            </a:r>
          </a:p>
          <a:p>
            <a:pPr lvl="1">
              <a:lnSpc>
                <a:spcPct val="100000"/>
              </a:lnSpc>
            </a:pPr>
            <a:r>
              <a:rPr lang="en-US" dirty="0"/>
              <a:t>C</a:t>
            </a:r>
            <a:r>
              <a:rPr lang="en-US" dirty="0" smtClean="0"/>
              <a:t>omponents </a:t>
            </a:r>
            <a:r>
              <a:rPr lang="en-US" dirty="0"/>
              <a:t>are tested </a:t>
            </a:r>
            <a:r>
              <a:rPr lang="en-US" dirty="0" smtClean="0"/>
              <a:t>individually</a:t>
            </a:r>
          </a:p>
          <a:p>
            <a:pPr lvl="1">
              <a:lnSpc>
                <a:spcPct val="100000"/>
              </a:lnSpc>
            </a:pPr>
            <a:r>
              <a:rPr lang="en-US" dirty="0" smtClean="0"/>
              <a:t>Isolated </a:t>
            </a:r>
            <a:r>
              <a:rPr lang="en-US" dirty="0"/>
              <a:t>from all other software components </a:t>
            </a:r>
            <a:endParaRPr lang="en-US" dirty="0" smtClean="0"/>
          </a:p>
          <a:p>
            <a:pPr>
              <a:lnSpc>
                <a:spcPct val="100000"/>
              </a:lnSpc>
            </a:pPr>
            <a:r>
              <a:rPr lang="en-US" dirty="0" smtClean="0">
                <a:solidFill>
                  <a:schemeClr val="accent5">
                    <a:lumMod val="20000"/>
                    <a:lumOff val="80000"/>
                  </a:schemeClr>
                </a:solidFill>
              </a:rPr>
              <a:t>Isolation </a:t>
            </a:r>
          </a:p>
          <a:p>
            <a:pPr lvl="1">
              <a:lnSpc>
                <a:spcPct val="100000"/>
              </a:lnSpc>
            </a:pPr>
            <a:r>
              <a:rPr lang="en-US" dirty="0"/>
              <a:t>P</a:t>
            </a:r>
            <a:r>
              <a:rPr lang="en-US" dirty="0" smtClean="0"/>
              <a:t>revents </a:t>
            </a:r>
            <a:r>
              <a:rPr lang="en-US" dirty="0">
                <a:solidFill>
                  <a:schemeClr val="accent5">
                    <a:lumMod val="20000"/>
                    <a:lumOff val="80000"/>
                  </a:schemeClr>
                </a:solidFill>
              </a:rPr>
              <a:t>external influences </a:t>
            </a:r>
            <a:r>
              <a:rPr lang="en-US" dirty="0"/>
              <a:t>on </a:t>
            </a:r>
            <a:r>
              <a:rPr lang="en-US" dirty="0" smtClean="0"/>
              <a:t>the components</a:t>
            </a:r>
          </a:p>
          <a:p>
            <a:pPr>
              <a:lnSpc>
                <a:spcPct val="100000"/>
              </a:lnSpc>
            </a:pPr>
            <a:r>
              <a:rPr lang="en-US" dirty="0" smtClean="0"/>
              <a:t>Component </a:t>
            </a:r>
            <a:r>
              <a:rPr lang="en-US" dirty="0"/>
              <a:t>test checks aspects </a:t>
            </a:r>
            <a:r>
              <a:rPr lang="en-US" dirty="0">
                <a:solidFill>
                  <a:schemeClr val="accent5">
                    <a:lumMod val="20000"/>
                    <a:lumOff val="80000"/>
                  </a:schemeClr>
                </a:solidFill>
              </a:rPr>
              <a:t>internal to the </a:t>
            </a:r>
            <a:r>
              <a:rPr lang="en-US" dirty="0" smtClean="0">
                <a:solidFill>
                  <a:schemeClr val="accent5">
                    <a:lumMod val="20000"/>
                    <a:lumOff val="80000"/>
                  </a:schemeClr>
                </a:solidFill>
              </a:rPr>
              <a:t>component</a:t>
            </a:r>
          </a:p>
          <a:p>
            <a:pPr lvl="1">
              <a:lnSpc>
                <a:spcPct val="100000"/>
              </a:lnSpc>
            </a:pPr>
            <a:r>
              <a:rPr lang="en-US" dirty="0"/>
              <a:t>I</a:t>
            </a:r>
            <a:r>
              <a:rPr lang="en-US" dirty="0" smtClean="0"/>
              <a:t>nteraction </a:t>
            </a:r>
            <a:r>
              <a:rPr lang="en-US" dirty="0"/>
              <a:t>with </a:t>
            </a:r>
            <a:r>
              <a:rPr lang="en-US" dirty="0" smtClean="0"/>
              <a:t>neighbors is not performed</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spTree>
    <p:extLst>
      <p:ext uri="{BB962C8B-B14F-4D97-AF65-F5344CB8AC3E}">
        <p14:creationId xmlns:p14="http://schemas.microsoft.com/office/powerpoint/2010/main" val="4141470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(11)</a:t>
            </a:r>
            <a:endParaRPr lang="en-US" dirty="0"/>
          </a:p>
        </p:txBody>
      </p:sp>
      <p:sp>
        <p:nvSpPr>
          <p:cNvPr id="3" name="Content Placeholder 2"/>
          <p:cNvSpPr>
            <a:spLocks noGrp="1"/>
          </p:cNvSpPr>
          <p:nvPr>
            <p:ph idx="1"/>
          </p:nvPr>
        </p:nvSpPr>
        <p:spPr>
          <a:xfrm>
            <a:off x="228600" y="990600"/>
            <a:ext cx="8686800" cy="5638800"/>
          </a:xfrm>
        </p:spPr>
        <p:txBody>
          <a:bodyPr/>
          <a:lstStyle/>
          <a:p>
            <a:pPr marL="514350" indent="-514350">
              <a:lnSpc>
                <a:spcPct val="100000"/>
              </a:lnSpc>
              <a:buSzPct val="100000"/>
              <a:buFont typeface="+mj-lt"/>
              <a:buAutoNum type="arabicPeriod" startAt="11"/>
              <a:tabLst>
                <a:tab pos="406400" algn="l"/>
              </a:tabLst>
            </a:pPr>
            <a:r>
              <a:rPr lang="en-US" sz="2800" dirty="0"/>
              <a:t>The difference between re-testing and regression testing </a:t>
            </a:r>
            <a:r>
              <a:rPr lang="en-US" sz="2800" dirty="0" smtClean="0"/>
              <a:t>is:</a:t>
            </a:r>
            <a:endParaRPr lang="en-US" sz="2800" dirty="0"/>
          </a:p>
          <a:p>
            <a:pPr marL="682625" lvl="1" indent="-334963">
              <a:lnSpc>
                <a:spcPct val="100000"/>
              </a:lnSpc>
              <a:buSzPct val="100000"/>
              <a:buFont typeface="+mj-lt"/>
              <a:buAutoNum type="alphaLcParenR"/>
            </a:pPr>
            <a:r>
              <a:rPr lang="en-US" sz="2600" dirty="0"/>
              <a:t>Re-testing is running a test again; regression testing looks for unexpected side </a:t>
            </a:r>
            <a:r>
              <a:rPr lang="en-US" sz="2600" dirty="0" smtClean="0"/>
              <a:t>effects</a:t>
            </a:r>
            <a:endParaRPr lang="en-US" sz="2600" dirty="0"/>
          </a:p>
          <a:p>
            <a:pPr marL="682625" lvl="1" indent="-334963">
              <a:lnSpc>
                <a:spcPct val="100000"/>
              </a:lnSpc>
              <a:buSzPct val="100000"/>
              <a:buFont typeface="+mj-lt"/>
              <a:buAutoNum type="alphaLcParenR"/>
            </a:pPr>
            <a:r>
              <a:rPr lang="en-US" sz="2600" dirty="0" smtClean="0"/>
              <a:t>Re-testing </a:t>
            </a:r>
            <a:r>
              <a:rPr lang="en-US" sz="2600" dirty="0"/>
              <a:t>looks for unexpected side effects; regression testing is repeating those </a:t>
            </a:r>
            <a:r>
              <a:rPr lang="en-US" sz="2600" dirty="0" smtClean="0"/>
              <a:t>tests</a:t>
            </a:r>
            <a:endParaRPr lang="en-US" sz="2600" dirty="0"/>
          </a:p>
          <a:p>
            <a:pPr marL="682625" lvl="1" indent="-334963">
              <a:lnSpc>
                <a:spcPct val="100000"/>
              </a:lnSpc>
              <a:buSzPct val="100000"/>
              <a:buFont typeface="+mj-lt"/>
              <a:buAutoNum type="alphaLcParenR"/>
            </a:pPr>
            <a:r>
              <a:rPr lang="en-US" sz="2600" dirty="0" smtClean="0"/>
              <a:t>Re-testing </a:t>
            </a:r>
            <a:r>
              <a:rPr lang="en-US" sz="2600" dirty="0"/>
              <a:t>is done after faults are fixed; regression testing is done </a:t>
            </a:r>
            <a:r>
              <a:rPr lang="en-US" sz="2600" dirty="0" smtClean="0"/>
              <a:t>earlier</a:t>
            </a:r>
          </a:p>
          <a:p>
            <a:pPr marL="682625" lvl="1" indent="-334963">
              <a:lnSpc>
                <a:spcPct val="100000"/>
              </a:lnSpc>
              <a:buSzPct val="100000"/>
              <a:buFont typeface="+mj-lt"/>
              <a:buAutoNum type="alphaLcParenR"/>
            </a:pPr>
            <a:r>
              <a:rPr lang="en-US" sz="2600" dirty="0" smtClean="0"/>
              <a:t>Re-testing </a:t>
            </a:r>
            <a:r>
              <a:rPr lang="en-US" sz="2600" dirty="0"/>
              <a:t>uses different environments, regression testing uses the same </a:t>
            </a:r>
            <a:r>
              <a:rPr lang="en-US" sz="2600" dirty="0" smtClean="0"/>
              <a:t>environment</a:t>
            </a:r>
            <a:endParaRPr lang="en-US" sz="2600" dirty="0"/>
          </a:p>
          <a:p>
            <a:pPr marL="682625" lvl="1" indent="-334963">
              <a:lnSpc>
                <a:spcPct val="100000"/>
              </a:lnSpc>
              <a:buSzPct val="100000"/>
              <a:buFont typeface="+mj-lt"/>
              <a:buAutoNum type="alphaLcParenR"/>
            </a:pPr>
            <a:r>
              <a:rPr lang="en-US" sz="2600" dirty="0" smtClean="0"/>
              <a:t>Re-testing </a:t>
            </a:r>
            <a:r>
              <a:rPr lang="en-US" sz="2600" dirty="0"/>
              <a:t>is done by developers, regression testing is done by independent </a:t>
            </a:r>
            <a:r>
              <a:rPr lang="en-US" sz="2600" dirty="0" smtClean="0"/>
              <a:t>testers</a:t>
            </a:r>
            <a:endParaRPr lang="en-US" sz="2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80</a:t>
            </a:fld>
            <a:endParaRPr lang="en-US" dirty="0"/>
          </a:p>
        </p:txBody>
      </p:sp>
    </p:spTree>
    <p:extLst>
      <p:ext uri="{BB962C8B-B14F-4D97-AF65-F5344CB8AC3E}">
        <p14:creationId xmlns:p14="http://schemas.microsoft.com/office/powerpoint/2010/main" val="3003496196"/>
      </p:ext>
    </p:extLst>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(12)</a:t>
            </a:r>
            <a:endParaRPr lang="en-US" dirty="0"/>
          </a:p>
        </p:txBody>
      </p:sp>
      <p:sp>
        <p:nvSpPr>
          <p:cNvPr id="3" name="Content Placeholder 2"/>
          <p:cNvSpPr>
            <a:spLocks noGrp="1"/>
          </p:cNvSpPr>
          <p:nvPr>
            <p:ph idx="1"/>
          </p:nvPr>
        </p:nvSpPr>
        <p:spPr/>
        <p:txBody>
          <a:bodyPr/>
          <a:lstStyle/>
          <a:p>
            <a:pPr marL="514350" indent="-514350">
              <a:lnSpc>
                <a:spcPct val="100000"/>
              </a:lnSpc>
              <a:buSzPct val="100000"/>
              <a:buFont typeface="+mj-lt"/>
              <a:buAutoNum type="arabicPeriod" startAt="12"/>
              <a:tabLst>
                <a:tab pos="406400" algn="l"/>
              </a:tabLst>
            </a:pPr>
            <a:r>
              <a:rPr lang="en-US" sz="3000" dirty="0"/>
              <a:t>Contract and regulation testing is a part of </a:t>
            </a:r>
          </a:p>
          <a:p>
            <a:pPr marL="695326" lvl="1" indent="-347663">
              <a:lnSpc>
                <a:spcPct val="100000"/>
              </a:lnSpc>
              <a:buSzPct val="100000"/>
              <a:buFont typeface="+mj-lt"/>
              <a:buAutoNum type="alphaLcParenR"/>
              <a:tabLst>
                <a:tab pos="406400" algn="l"/>
              </a:tabLst>
            </a:pPr>
            <a:r>
              <a:rPr lang="en-US" sz="2800" dirty="0" smtClean="0"/>
              <a:t>System </a:t>
            </a:r>
            <a:r>
              <a:rPr lang="en-US" sz="2800" dirty="0"/>
              <a:t>testing  </a:t>
            </a:r>
            <a:endParaRPr lang="en-US" sz="2800" dirty="0" smtClean="0"/>
          </a:p>
          <a:p>
            <a:pPr marL="695326" lvl="1" indent="-347663">
              <a:lnSpc>
                <a:spcPct val="100000"/>
              </a:lnSpc>
              <a:buSzPct val="100000"/>
              <a:buFont typeface="+mj-lt"/>
              <a:buAutoNum type="alphaLcParenR"/>
              <a:tabLst>
                <a:tab pos="406400" algn="l"/>
              </a:tabLst>
            </a:pPr>
            <a:r>
              <a:rPr lang="en-US" sz="2800" dirty="0" smtClean="0"/>
              <a:t>Acceptance </a:t>
            </a:r>
            <a:r>
              <a:rPr lang="en-US" sz="2800" dirty="0"/>
              <a:t>testing </a:t>
            </a:r>
            <a:endParaRPr lang="en-US" sz="2800" dirty="0" smtClean="0"/>
          </a:p>
          <a:p>
            <a:pPr marL="695326" lvl="1" indent="-347663">
              <a:lnSpc>
                <a:spcPct val="100000"/>
              </a:lnSpc>
              <a:buSzPct val="100000"/>
              <a:buFont typeface="+mj-lt"/>
              <a:buAutoNum type="alphaLcParenR"/>
              <a:tabLst>
                <a:tab pos="406400" algn="l"/>
              </a:tabLst>
            </a:pPr>
            <a:r>
              <a:rPr lang="en-US" sz="2800" dirty="0" smtClean="0"/>
              <a:t>Integration </a:t>
            </a:r>
            <a:r>
              <a:rPr lang="en-US" sz="2800" dirty="0"/>
              <a:t>testing  </a:t>
            </a:r>
            <a:endParaRPr lang="en-US" sz="2800" dirty="0" smtClean="0"/>
          </a:p>
          <a:p>
            <a:pPr marL="695326" lvl="1" indent="-347663">
              <a:lnSpc>
                <a:spcPct val="100000"/>
              </a:lnSpc>
              <a:buSzPct val="100000"/>
              <a:buFont typeface="+mj-lt"/>
              <a:buAutoNum type="alphaLcParenR"/>
              <a:tabLst>
                <a:tab pos="406400" algn="l"/>
              </a:tabLst>
            </a:pPr>
            <a:r>
              <a:rPr lang="en-US" sz="2800" dirty="0" smtClean="0"/>
              <a:t>Smoke </a:t>
            </a:r>
            <a:r>
              <a:rPr lang="en-US" sz="2800" dirty="0"/>
              <a:t>testing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81</a:t>
            </a:fld>
            <a:endParaRPr lang="en-US" dirty="0"/>
          </a:p>
        </p:txBody>
      </p:sp>
    </p:spTree>
    <p:extLst>
      <p:ext uri="{BB962C8B-B14F-4D97-AF65-F5344CB8AC3E}">
        <p14:creationId xmlns:p14="http://schemas.microsoft.com/office/powerpoint/2010/main" val="786499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Free Trainings @ Telerik Academy</a:t>
            </a:r>
            <a:endParaRPr lang="en-US" sz="3600" dirty="0"/>
          </a:p>
        </p:txBody>
      </p:sp>
      <p:sp>
        <p:nvSpPr>
          <p:cNvPr id="4" name="Content Placeholder 3"/>
          <p:cNvSpPr>
            <a:spLocks noGrp="1"/>
          </p:cNvSpPr>
          <p:nvPr>
            <p:ph idx="1"/>
          </p:nvPr>
        </p:nvSpPr>
        <p:spPr>
          <a:xfrm>
            <a:off x="228600" y="1066800"/>
            <a:ext cx="8686800" cy="5638800"/>
          </a:xfrm>
        </p:spPr>
        <p:txBody>
          <a:bodyPr/>
          <a:lstStyle/>
          <a:p>
            <a:r>
              <a:rPr lang="en-US" smtClean="0"/>
              <a:t>C# Programming </a:t>
            </a:r>
            <a:r>
              <a:rPr lang="en-US" dirty="0" smtClean="0"/>
              <a:t>@ Telerik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a:hlinkClick r:id="rId2"/>
              </a:rPr>
              <a:t>csharpfundamentals.telerik.com</a:t>
            </a:r>
            <a:endParaRPr lang="en-US" noProof="1"/>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3" tooltip="Telerik Software Academy - Free Programming Courses"/>
              </a:rPr>
              <a:t>academy.telerik.com</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Academy @ Facebook</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4" tooltip="Telerik Softyware Academy @ Facebook"/>
              </a:rPr>
              <a:t>facebook.com/TelerikAcademy</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 Forums</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5" tooltip="Telerik Software Academy Forums - Community for Programmers"/>
              </a:rPr>
              <a:t>forums.academy.telerik.com</a:t>
            </a:r>
            <a:endParaRPr lang="en-US" noProof="1"/>
          </a:p>
        </p:txBody>
      </p:sp>
      <p:pic>
        <p:nvPicPr>
          <p:cNvPr id="5" name="Picture 5">
            <a:hlinkClick r:id="rId5" tooltip="Telerik Software Academy Forums - Discussion Board for Developers"/>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23898" y="5218092"/>
            <a:ext cx="1162902" cy="1268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a:hlinkClick r:id="rId3" tooltip="Telerik Software Academy"/>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548941" y="2667000"/>
            <a:ext cx="3137859" cy="918234"/>
          </a:xfrm>
          <a:prstGeom prst="rect">
            <a:avLst/>
          </a:prstGeom>
          <a:noFill/>
          <a:ln>
            <a:solidFill>
              <a:srgbClr val="9BCC00"/>
            </a:solidFill>
          </a:ln>
          <a:extLst>
            <a:ext uri="{909E8E84-426E-40DD-AFC4-6F175D3DCCD1}">
              <a14:hiddenFill xmlns:a14="http://schemas.microsoft.com/office/drawing/2010/main">
                <a:solidFill>
                  <a:srgbClr val="FFFFFF"/>
                </a:solidFill>
              </a14:hiddenFill>
            </a:ext>
          </a:extLst>
        </p:spPr>
      </p:pic>
      <p:pic>
        <p:nvPicPr>
          <p:cNvPr id="1037" name="Picture 13">
            <a:hlinkClick r:id="rId8" tooltip="Telerik Academy @ Facebook"/>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748587" y="4003901"/>
            <a:ext cx="938213"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hlinkClick r:id="rId2"/>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562025" y="1123558"/>
            <a:ext cx="1124775" cy="1124775"/>
          </a:xfrm>
          <a:prstGeom prst="rect">
            <a:avLst/>
          </a:prstGeom>
        </p:spPr>
      </p:pic>
    </p:spTree>
    <p:extLst>
      <p:ext uri="{BB962C8B-B14F-4D97-AF65-F5344CB8AC3E}">
        <p14:creationId xmlns:p14="http://schemas.microsoft.com/office/powerpoint/2010/main" val="75881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Testing Helpers</a:t>
            </a:r>
            <a:endParaRPr lang="bg-BG"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Stubs</a:t>
            </a:r>
          </a:p>
          <a:p>
            <a:pPr lvl="1"/>
            <a:r>
              <a:rPr lang="en-US" dirty="0" smtClean="0"/>
              <a:t>In </a:t>
            </a:r>
            <a:r>
              <a:rPr lang="en-US" dirty="0"/>
              <a:t>Component testing </a:t>
            </a:r>
            <a:r>
              <a:rPr lang="en-US" dirty="0" smtClean="0">
                <a:solidFill>
                  <a:schemeClr val="accent5">
                    <a:lumMod val="20000"/>
                    <a:lumOff val="80000"/>
                  </a:schemeClr>
                </a:solidFill>
              </a:rPr>
              <a:t>called components </a:t>
            </a:r>
            <a:r>
              <a:rPr lang="en-US" dirty="0" smtClean="0"/>
              <a:t>are replaced with </a:t>
            </a:r>
            <a:r>
              <a:rPr lang="en-US" dirty="0" smtClean="0">
                <a:solidFill>
                  <a:schemeClr val="accent5">
                    <a:lumMod val="20000"/>
                    <a:lumOff val="80000"/>
                  </a:schemeClr>
                </a:solidFill>
              </a:rPr>
              <a:t>stubs</a:t>
            </a:r>
            <a:r>
              <a:rPr lang="en-US" dirty="0" smtClean="0"/>
              <a:t>, simulators, or trusted components</a:t>
            </a:r>
          </a:p>
          <a:p>
            <a:r>
              <a:rPr lang="en-US" dirty="0" smtClean="0">
                <a:solidFill>
                  <a:schemeClr val="accent5">
                    <a:lumMod val="20000"/>
                    <a:lumOff val="80000"/>
                  </a:schemeClr>
                </a:solidFill>
              </a:rPr>
              <a:t>Drivers</a:t>
            </a:r>
          </a:p>
          <a:p>
            <a:pPr lvl="1"/>
            <a:r>
              <a:rPr lang="en-US" dirty="0" smtClean="0">
                <a:solidFill>
                  <a:schemeClr val="accent5">
                    <a:lumMod val="20000"/>
                    <a:lumOff val="80000"/>
                  </a:schemeClr>
                </a:solidFill>
              </a:rPr>
              <a:t>Calling components </a:t>
            </a:r>
            <a:r>
              <a:rPr lang="en-US" dirty="0" smtClean="0"/>
              <a:t>are replaced with </a:t>
            </a:r>
            <a:r>
              <a:rPr lang="en-US" dirty="0" smtClean="0">
                <a:solidFill>
                  <a:schemeClr val="accent5">
                    <a:lumMod val="20000"/>
                    <a:lumOff val="80000"/>
                  </a:schemeClr>
                </a:solidFill>
              </a:rPr>
              <a:t>drivers</a:t>
            </a:r>
            <a:r>
              <a:rPr lang="en-US" dirty="0" smtClean="0"/>
              <a:t> or trusted super-components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Tree>
    <p:extLst>
      <p:ext uri="{BB962C8B-B14F-4D97-AF65-F5344CB8AC3E}">
        <p14:creationId xmlns:p14="http://schemas.microsoft.com/office/powerpoint/2010/main" val="1144724980"/>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Telerik Academy Theme">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extLst>
    <a:ext uri="{05A4C25C-085E-4340-85A3-A5531E510DB2}">
      <thm15:themeFamily xmlns:thm15="http://schemas.microsoft.com/office/thememl/2012/main" name="Telerik Academy Theme" id="{CC62B882-3A46-4F72-8436-1D7407ADFF02}" vid="{92E024D1-C2BF-4AF7-8ED1-5C666C82BD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Telerik Academy Theme</Template>
  <TotalTime>1045</TotalTime>
  <Words>2698</Words>
  <Application>Microsoft Office PowerPoint</Application>
  <PresentationFormat>On-screen Show (4:3)</PresentationFormat>
  <Paragraphs>564</Paragraphs>
  <Slides>82</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Calibri</vt:lpstr>
      <vt:lpstr>Cambria</vt:lpstr>
      <vt:lpstr>Consolas</vt:lpstr>
      <vt:lpstr>Corbel</vt:lpstr>
      <vt:lpstr>Wingdings 2</vt:lpstr>
      <vt:lpstr>Telerik Academy Theme</vt:lpstr>
      <vt:lpstr>Test Levels and Test Types</vt:lpstr>
      <vt:lpstr>The Lectors</vt:lpstr>
      <vt:lpstr>Table of Contents</vt:lpstr>
      <vt:lpstr>Table of Contents (2)</vt:lpstr>
      <vt:lpstr>Component Testing</vt:lpstr>
      <vt:lpstr>Main Terms</vt:lpstr>
      <vt:lpstr>Units vs. Components</vt:lpstr>
      <vt:lpstr>Test Objects</vt:lpstr>
      <vt:lpstr>Component Testing Helpers</vt:lpstr>
      <vt:lpstr>Integration Testing</vt:lpstr>
      <vt:lpstr>Integration</vt:lpstr>
      <vt:lpstr>Levels of Integration Testing</vt:lpstr>
      <vt:lpstr>Off-the-shelf Products</vt:lpstr>
      <vt:lpstr>Why Integration Testing?</vt:lpstr>
      <vt:lpstr>Some Typical Problems</vt:lpstr>
      <vt:lpstr>Integration Approaches</vt:lpstr>
      <vt:lpstr>Incremental Approaches</vt:lpstr>
      <vt:lpstr>System Testing</vt:lpstr>
      <vt:lpstr>Why System Testing</vt:lpstr>
      <vt:lpstr>Test Environment</vt:lpstr>
      <vt:lpstr>Test Environment (2)</vt:lpstr>
      <vt:lpstr>Common Problems</vt:lpstr>
      <vt:lpstr>Acceptance Testing</vt:lpstr>
      <vt:lpstr>The Main Idea</vt:lpstr>
      <vt:lpstr>Forms of Acceptance Testing </vt:lpstr>
      <vt:lpstr>Contract Fulfillment Verification</vt:lpstr>
      <vt:lpstr>User Acceptance Testing</vt:lpstr>
      <vt:lpstr>Acceptance In Advance</vt:lpstr>
      <vt:lpstr>Operational (Acceptance) Testing</vt:lpstr>
      <vt:lpstr>Field Testing</vt:lpstr>
      <vt:lpstr>Test Types</vt:lpstr>
      <vt:lpstr>Risk-Based Testing</vt:lpstr>
      <vt:lpstr>Risk</vt:lpstr>
      <vt:lpstr>Types of Risk</vt:lpstr>
      <vt:lpstr>Levels of Risk</vt:lpstr>
      <vt:lpstr>Levels of Risk - Chart</vt:lpstr>
      <vt:lpstr>Prioritization of Effort</vt:lpstr>
      <vt:lpstr>Product Risks:  What to Think About</vt:lpstr>
      <vt:lpstr>Functional Testing</vt:lpstr>
      <vt:lpstr>Functional Testing</vt:lpstr>
      <vt:lpstr>Functional Requirements </vt:lpstr>
      <vt:lpstr>Requirements Specifications </vt:lpstr>
      <vt:lpstr>Software Requirements Specifications (SRS)</vt:lpstr>
      <vt:lpstr>Requirements-based Testing</vt:lpstr>
      <vt:lpstr>Non-functional Testing</vt:lpstr>
      <vt:lpstr>Testing the System Attributes</vt:lpstr>
      <vt:lpstr>Testability of Requirements</vt:lpstr>
      <vt:lpstr>Nonfunctional Tests</vt:lpstr>
      <vt:lpstr>Nonfunctional Tests (2)</vt:lpstr>
      <vt:lpstr>Nonfunctional Tests (3)</vt:lpstr>
      <vt:lpstr>Nonfunctional Tests (4)</vt:lpstr>
      <vt:lpstr>Structural Testing</vt:lpstr>
      <vt:lpstr>Examining the Structure</vt:lpstr>
      <vt:lpstr>Structure Testing Application </vt:lpstr>
      <vt:lpstr>Testing Related to Changes: Re-testing and Regression Testing</vt:lpstr>
      <vt:lpstr>Re-testing</vt:lpstr>
      <vt:lpstr>What is Regression Testing</vt:lpstr>
      <vt:lpstr>Tests Reusability</vt:lpstr>
      <vt:lpstr>Volume of the Regression Test</vt:lpstr>
      <vt:lpstr>Volume of the Regression Test (2)</vt:lpstr>
      <vt:lpstr>Unexpected Side Effects</vt:lpstr>
      <vt:lpstr>Complete Regression Test</vt:lpstr>
      <vt:lpstr>Maintenance Testing</vt:lpstr>
      <vt:lpstr>What Do We Maintain?</vt:lpstr>
      <vt:lpstr>What Do We Maintain? (2)</vt:lpstr>
      <vt:lpstr>Main Types Of Maintenance</vt:lpstr>
      <vt:lpstr>Common Reasons For Maintenance</vt:lpstr>
      <vt:lpstr>Testing After Maintenance</vt:lpstr>
      <vt:lpstr>Test Levels and Test Types</vt:lpstr>
      <vt:lpstr>Exercises</vt:lpstr>
      <vt:lpstr>Exercises (2)</vt:lpstr>
      <vt:lpstr>Exercises (3)</vt:lpstr>
      <vt:lpstr>Exercises (4)</vt:lpstr>
      <vt:lpstr>Exercises (5)</vt:lpstr>
      <vt:lpstr>Exercises (6)</vt:lpstr>
      <vt:lpstr>Exercises (7)</vt:lpstr>
      <vt:lpstr>Exercises (8)</vt:lpstr>
      <vt:lpstr>Exercises (9)</vt:lpstr>
      <vt:lpstr>Exercises (10)</vt:lpstr>
      <vt:lpstr>Exercises (11)</vt:lpstr>
      <vt:lpstr>Exercises (12)</vt:lpstr>
      <vt:lpstr>Free Trainings @ Telerik Academy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Asya Georgieva</dc:creator>
  <cp:lastModifiedBy>Asya Georgieva</cp:lastModifiedBy>
  <cp:revision>45</cp:revision>
  <dcterms:created xsi:type="dcterms:W3CDTF">2013-02-01T09:59:03Z</dcterms:created>
  <dcterms:modified xsi:type="dcterms:W3CDTF">2015-11-05T07:39:11Z</dcterms:modified>
</cp:coreProperties>
</file>